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1" r:id="rId2"/>
    <p:sldId id="320" r:id="rId3"/>
    <p:sldId id="305" r:id="rId4"/>
    <p:sldId id="306" r:id="rId5"/>
    <p:sldId id="360" r:id="rId6"/>
    <p:sldId id="362" r:id="rId7"/>
    <p:sldId id="389" r:id="rId8"/>
    <p:sldId id="272" r:id="rId9"/>
    <p:sldId id="321" r:id="rId10"/>
    <p:sldId id="390" r:id="rId11"/>
    <p:sldId id="391" r:id="rId12"/>
    <p:sldId id="324" r:id="rId13"/>
    <p:sldId id="325" r:id="rId14"/>
    <p:sldId id="326" r:id="rId15"/>
    <p:sldId id="273" r:id="rId16"/>
    <p:sldId id="274" r:id="rId17"/>
    <p:sldId id="392" r:id="rId18"/>
    <p:sldId id="375" r:id="rId19"/>
    <p:sldId id="376" r:id="rId20"/>
    <p:sldId id="407" r:id="rId21"/>
    <p:sldId id="402" r:id="rId22"/>
    <p:sldId id="403" r:id="rId23"/>
    <p:sldId id="404" r:id="rId24"/>
    <p:sldId id="405" r:id="rId25"/>
    <p:sldId id="417" r:id="rId26"/>
    <p:sldId id="418" r:id="rId27"/>
    <p:sldId id="393" r:id="rId28"/>
    <p:sldId id="394" r:id="rId29"/>
    <p:sldId id="395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302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32D"/>
    <a:srgbClr val="78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708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519E9-EA5D-E545-A74C-D52108DFBC04}" type="doc">
      <dgm:prSet loTypeId="urn:microsoft.com/office/officeart/2005/8/layout/venn2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6AC4A720-F352-6E47-8280-456C9601EFB3}">
      <dgm:prSet phldrT="[Texto]"/>
      <dgm:spPr/>
      <dgm:t>
        <a:bodyPr/>
        <a:lstStyle/>
        <a:p>
          <a:r>
            <a:rPr lang="es-ES_tradnl" b="1" dirty="0" smtClean="0"/>
            <a:t>PRIVACIDAD</a:t>
          </a:r>
          <a:endParaRPr lang="es-ES_tradnl" b="1" dirty="0"/>
        </a:p>
      </dgm:t>
    </dgm:pt>
    <dgm:pt modelId="{C9F6DA70-9B70-3D4D-9512-062EC513F7A7}" type="parTrans" cxnId="{088EC1CB-4F7F-9C4B-B000-209FAAD06A68}">
      <dgm:prSet/>
      <dgm:spPr/>
      <dgm:t>
        <a:bodyPr/>
        <a:lstStyle/>
        <a:p>
          <a:endParaRPr lang="es-ES_tradnl"/>
        </a:p>
      </dgm:t>
    </dgm:pt>
    <dgm:pt modelId="{D80D2E56-1E31-B243-ABD7-BA6FD2C2CD30}" type="sibTrans" cxnId="{088EC1CB-4F7F-9C4B-B000-209FAAD06A68}">
      <dgm:prSet/>
      <dgm:spPr/>
      <dgm:t>
        <a:bodyPr/>
        <a:lstStyle/>
        <a:p>
          <a:endParaRPr lang="es-ES_tradnl"/>
        </a:p>
      </dgm:t>
    </dgm:pt>
    <dgm:pt modelId="{50177586-AE91-5344-8FCE-614F7EE3F11B}">
      <dgm:prSet phldrT="[Texto]"/>
      <dgm:spPr/>
      <dgm:t>
        <a:bodyPr/>
        <a:lstStyle/>
        <a:p>
          <a:r>
            <a:rPr lang="es-ES_tradnl" b="1" dirty="0" smtClean="0"/>
            <a:t>PROPIA IMAGEN</a:t>
          </a:r>
          <a:endParaRPr lang="es-ES_tradnl" b="1" dirty="0"/>
        </a:p>
      </dgm:t>
    </dgm:pt>
    <dgm:pt modelId="{23BB17E2-08E2-E343-B125-8CBF8ABA0285}" type="parTrans" cxnId="{9AC23B48-4534-1A4A-8CC8-F4754E70DD3C}">
      <dgm:prSet/>
      <dgm:spPr/>
      <dgm:t>
        <a:bodyPr/>
        <a:lstStyle/>
        <a:p>
          <a:endParaRPr lang="es-ES_tradnl"/>
        </a:p>
      </dgm:t>
    </dgm:pt>
    <dgm:pt modelId="{735F7E78-DFC2-D649-9494-4859D3A97079}" type="sibTrans" cxnId="{9AC23B48-4534-1A4A-8CC8-F4754E70DD3C}">
      <dgm:prSet/>
      <dgm:spPr/>
      <dgm:t>
        <a:bodyPr/>
        <a:lstStyle/>
        <a:p>
          <a:endParaRPr lang="es-ES_tradnl"/>
        </a:p>
      </dgm:t>
    </dgm:pt>
    <dgm:pt modelId="{66EFCA98-17DA-484E-BAB0-1AA2EEC3DC02}">
      <dgm:prSet phldrT="[Texto]"/>
      <dgm:spPr/>
      <dgm:t>
        <a:bodyPr/>
        <a:lstStyle/>
        <a:p>
          <a:r>
            <a:rPr lang="es-ES_tradnl" b="1" dirty="0" smtClean="0">
              <a:solidFill>
                <a:schemeClr val="accent2"/>
              </a:solidFill>
            </a:rPr>
            <a:t>INTIMIDAD</a:t>
          </a:r>
          <a:endParaRPr lang="es-ES_tradnl" b="1" dirty="0">
            <a:solidFill>
              <a:schemeClr val="accent2"/>
            </a:solidFill>
          </a:endParaRPr>
        </a:p>
      </dgm:t>
    </dgm:pt>
    <dgm:pt modelId="{7CAFF0D6-8627-5642-9C54-DAEF01B8801E}" type="parTrans" cxnId="{F609196E-5093-8643-9290-F7387222EB34}">
      <dgm:prSet/>
      <dgm:spPr/>
      <dgm:t>
        <a:bodyPr/>
        <a:lstStyle/>
        <a:p>
          <a:endParaRPr lang="es-ES_tradnl"/>
        </a:p>
      </dgm:t>
    </dgm:pt>
    <dgm:pt modelId="{D10314FF-BC36-D44D-9FD6-81997A7472EE}" type="sibTrans" cxnId="{F609196E-5093-8643-9290-F7387222EB34}">
      <dgm:prSet/>
      <dgm:spPr/>
      <dgm:t>
        <a:bodyPr/>
        <a:lstStyle/>
        <a:p>
          <a:endParaRPr lang="es-ES_tradnl"/>
        </a:p>
      </dgm:t>
    </dgm:pt>
    <dgm:pt modelId="{68410316-33B1-D04A-8EA2-8C9811467853}" type="pres">
      <dgm:prSet presAssocID="{785519E9-EA5D-E545-A74C-D52108DFBC0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973D563-B1AD-CC46-9117-2E76A93BEF3E}" type="pres">
      <dgm:prSet presAssocID="{785519E9-EA5D-E545-A74C-D52108DFBC04}" presName="comp1" presStyleCnt="0"/>
      <dgm:spPr/>
    </dgm:pt>
    <dgm:pt modelId="{45768986-EB89-5246-BC25-AB2F10F6E2B4}" type="pres">
      <dgm:prSet presAssocID="{785519E9-EA5D-E545-A74C-D52108DFBC04}" presName="circle1" presStyleLbl="node1" presStyleIdx="0" presStyleCnt="3" custLinFactNeighborX="-98" custLinFactNeighborY="5176"/>
      <dgm:spPr/>
      <dgm:t>
        <a:bodyPr/>
        <a:lstStyle/>
        <a:p>
          <a:endParaRPr lang="es-ES_tradnl"/>
        </a:p>
      </dgm:t>
    </dgm:pt>
    <dgm:pt modelId="{C7DA8221-C204-8242-A90B-678447147A18}" type="pres">
      <dgm:prSet presAssocID="{785519E9-EA5D-E545-A74C-D52108DFBC0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E3C98F2-C340-8343-8F30-C9433FF52CE5}" type="pres">
      <dgm:prSet presAssocID="{785519E9-EA5D-E545-A74C-D52108DFBC04}" presName="comp2" presStyleCnt="0"/>
      <dgm:spPr/>
    </dgm:pt>
    <dgm:pt modelId="{7BC30AA0-2851-D341-AAF2-5E64F6C09941}" type="pres">
      <dgm:prSet presAssocID="{785519E9-EA5D-E545-A74C-D52108DFBC04}" presName="circle2" presStyleLbl="node1" presStyleIdx="1" presStyleCnt="3" custScaleX="85004" custScaleY="84836" custLinFactNeighborX="42" custLinFactNeighborY="-10587"/>
      <dgm:spPr/>
      <dgm:t>
        <a:bodyPr/>
        <a:lstStyle/>
        <a:p>
          <a:endParaRPr lang="es-ES_tradnl"/>
        </a:p>
      </dgm:t>
    </dgm:pt>
    <dgm:pt modelId="{2AD3CCF8-8D89-EF4C-B1EE-0CC5DA7FDD9D}" type="pres">
      <dgm:prSet presAssocID="{785519E9-EA5D-E545-A74C-D52108DFBC0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FE67F8-ADBA-6448-80A8-3C1A420E0FE4}" type="pres">
      <dgm:prSet presAssocID="{785519E9-EA5D-E545-A74C-D52108DFBC04}" presName="comp3" presStyleCnt="0"/>
      <dgm:spPr/>
    </dgm:pt>
    <dgm:pt modelId="{4626F324-5FA4-3144-9C10-68F33F1A45F6}" type="pres">
      <dgm:prSet presAssocID="{785519E9-EA5D-E545-A74C-D52108DFBC04}" presName="circle3" presStyleLbl="node1" presStyleIdx="2" presStyleCnt="3" custScaleX="67917" custScaleY="68155" custLinFactNeighborX="84" custLinFactNeighborY="-34035"/>
      <dgm:spPr/>
      <dgm:t>
        <a:bodyPr/>
        <a:lstStyle/>
        <a:p>
          <a:endParaRPr lang="es-ES_tradnl"/>
        </a:p>
      </dgm:t>
    </dgm:pt>
    <dgm:pt modelId="{0394FAF4-0BD9-1840-BDEB-2ECF6CB24CC7}" type="pres">
      <dgm:prSet presAssocID="{785519E9-EA5D-E545-A74C-D52108DFBC0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D3680DC-0269-DA4D-9AE4-C1325B24886C}" type="presOf" srcId="{66EFCA98-17DA-484E-BAB0-1AA2EEC3DC02}" destId="{4626F324-5FA4-3144-9C10-68F33F1A45F6}" srcOrd="0" destOrd="0" presId="urn:microsoft.com/office/officeart/2005/8/layout/venn2"/>
    <dgm:cxn modelId="{92B3B18E-A268-7C47-BC3D-A07C4D07166C}" type="presOf" srcId="{66EFCA98-17DA-484E-BAB0-1AA2EEC3DC02}" destId="{0394FAF4-0BD9-1840-BDEB-2ECF6CB24CC7}" srcOrd="1" destOrd="0" presId="urn:microsoft.com/office/officeart/2005/8/layout/venn2"/>
    <dgm:cxn modelId="{1887CEAD-E055-0448-8BED-D5F2120C76EB}" type="presOf" srcId="{785519E9-EA5D-E545-A74C-D52108DFBC04}" destId="{68410316-33B1-D04A-8EA2-8C9811467853}" srcOrd="0" destOrd="0" presId="urn:microsoft.com/office/officeart/2005/8/layout/venn2"/>
    <dgm:cxn modelId="{365A29A7-5B97-9946-87FC-BAD0EAFA0142}" type="presOf" srcId="{6AC4A720-F352-6E47-8280-456C9601EFB3}" destId="{45768986-EB89-5246-BC25-AB2F10F6E2B4}" srcOrd="0" destOrd="0" presId="urn:microsoft.com/office/officeart/2005/8/layout/venn2"/>
    <dgm:cxn modelId="{627731AB-A2E7-DC4B-B165-485CA7990D6F}" type="presOf" srcId="{50177586-AE91-5344-8FCE-614F7EE3F11B}" destId="{2AD3CCF8-8D89-EF4C-B1EE-0CC5DA7FDD9D}" srcOrd="1" destOrd="0" presId="urn:microsoft.com/office/officeart/2005/8/layout/venn2"/>
    <dgm:cxn modelId="{088EC1CB-4F7F-9C4B-B000-209FAAD06A68}" srcId="{785519E9-EA5D-E545-A74C-D52108DFBC04}" destId="{6AC4A720-F352-6E47-8280-456C9601EFB3}" srcOrd="0" destOrd="0" parTransId="{C9F6DA70-9B70-3D4D-9512-062EC513F7A7}" sibTransId="{D80D2E56-1E31-B243-ABD7-BA6FD2C2CD30}"/>
    <dgm:cxn modelId="{00DD8454-3407-0743-ABAE-115301638763}" type="presOf" srcId="{50177586-AE91-5344-8FCE-614F7EE3F11B}" destId="{7BC30AA0-2851-D341-AAF2-5E64F6C09941}" srcOrd="0" destOrd="0" presId="urn:microsoft.com/office/officeart/2005/8/layout/venn2"/>
    <dgm:cxn modelId="{DEB7037D-9A72-614F-ADD6-34A363354C48}" type="presOf" srcId="{6AC4A720-F352-6E47-8280-456C9601EFB3}" destId="{C7DA8221-C204-8242-A90B-678447147A18}" srcOrd="1" destOrd="0" presId="urn:microsoft.com/office/officeart/2005/8/layout/venn2"/>
    <dgm:cxn modelId="{9AC23B48-4534-1A4A-8CC8-F4754E70DD3C}" srcId="{785519E9-EA5D-E545-A74C-D52108DFBC04}" destId="{50177586-AE91-5344-8FCE-614F7EE3F11B}" srcOrd="1" destOrd="0" parTransId="{23BB17E2-08E2-E343-B125-8CBF8ABA0285}" sibTransId="{735F7E78-DFC2-D649-9494-4859D3A97079}"/>
    <dgm:cxn modelId="{F609196E-5093-8643-9290-F7387222EB34}" srcId="{785519E9-EA5D-E545-A74C-D52108DFBC04}" destId="{66EFCA98-17DA-484E-BAB0-1AA2EEC3DC02}" srcOrd="2" destOrd="0" parTransId="{7CAFF0D6-8627-5642-9C54-DAEF01B8801E}" sibTransId="{D10314FF-BC36-D44D-9FD6-81997A7472EE}"/>
    <dgm:cxn modelId="{B0CD9877-C6A6-9147-9EDE-4363D5E2554D}" type="presParOf" srcId="{68410316-33B1-D04A-8EA2-8C9811467853}" destId="{F973D563-B1AD-CC46-9117-2E76A93BEF3E}" srcOrd="0" destOrd="0" presId="urn:microsoft.com/office/officeart/2005/8/layout/venn2"/>
    <dgm:cxn modelId="{EFB65F3D-8708-A043-BFA9-381DAE98EE83}" type="presParOf" srcId="{F973D563-B1AD-CC46-9117-2E76A93BEF3E}" destId="{45768986-EB89-5246-BC25-AB2F10F6E2B4}" srcOrd="0" destOrd="0" presId="urn:microsoft.com/office/officeart/2005/8/layout/venn2"/>
    <dgm:cxn modelId="{04C368EB-0E29-1C40-AF14-F9B5697B3168}" type="presParOf" srcId="{F973D563-B1AD-CC46-9117-2E76A93BEF3E}" destId="{C7DA8221-C204-8242-A90B-678447147A18}" srcOrd="1" destOrd="0" presId="urn:microsoft.com/office/officeart/2005/8/layout/venn2"/>
    <dgm:cxn modelId="{5BBCC419-39EB-0E4D-A3C0-186B470721F9}" type="presParOf" srcId="{68410316-33B1-D04A-8EA2-8C9811467853}" destId="{BE3C98F2-C340-8343-8F30-C9433FF52CE5}" srcOrd="1" destOrd="0" presId="urn:microsoft.com/office/officeart/2005/8/layout/venn2"/>
    <dgm:cxn modelId="{724A0C9B-5231-264C-9BBA-0080B0A7ADAC}" type="presParOf" srcId="{BE3C98F2-C340-8343-8F30-C9433FF52CE5}" destId="{7BC30AA0-2851-D341-AAF2-5E64F6C09941}" srcOrd="0" destOrd="0" presId="urn:microsoft.com/office/officeart/2005/8/layout/venn2"/>
    <dgm:cxn modelId="{5E1B7533-D03F-4A48-BB5B-7B92B3F51175}" type="presParOf" srcId="{BE3C98F2-C340-8343-8F30-C9433FF52CE5}" destId="{2AD3CCF8-8D89-EF4C-B1EE-0CC5DA7FDD9D}" srcOrd="1" destOrd="0" presId="urn:microsoft.com/office/officeart/2005/8/layout/venn2"/>
    <dgm:cxn modelId="{6F478A91-7932-694A-9573-E0B2A3CE6058}" type="presParOf" srcId="{68410316-33B1-D04A-8EA2-8C9811467853}" destId="{A3FE67F8-ADBA-6448-80A8-3C1A420E0FE4}" srcOrd="2" destOrd="0" presId="urn:microsoft.com/office/officeart/2005/8/layout/venn2"/>
    <dgm:cxn modelId="{DF2333A5-BBF5-C44E-B2D0-32365E38BD89}" type="presParOf" srcId="{A3FE67F8-ADBA-6448-80A8-3C1A420E0FE4}" destId="{4626F324-5FA4-3144-9C10-68F33F1A45F6}" srcOrd="0" destOrd="0" presId="urn:microsoft.com/office/officeart/2005/8/layout/venn2"/>
    <dgm:cxn modelId="{6D208235-3B34-E240-B3F8-05DFDA30BBC3}" type="presParOf" srcId="{A3FE67F8-ADBA-6448-80A8-3C1A420E0FE4}" destId="{0394FAF4-0BD9-1840-BDEB-2ECF6CB24CC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66E00-6EC0-0745-8D31-F1D4FFC43058}" type="doc">
      <dgm:prSet loTypeId="urn:microsoft.com/office/officeart/2005/8/layout/funnel1" loCatId="relationship" qsTypeId="urn:microsoft.com/office/officeart/2005/8/quickstyle/simple4" qsCatId="simple" csTypeId="urn:microsoft.com/office/officeart/2005/8/colors/colorful2" csCatId="colorful" phldr="1"/>
      <dgm:spPr/>
    </dgm:pt>
    <dgm:pt modelId="{5038E338-F23F-8C4E-AD4A-0CA67641C470}">
      <dgm:prSet phldrT="[Texto]"/>
      <dgm:spPr/>
      <dgm:t>
        <a:bodyPr/>
        <a:lstStyle/>
        <a:p>
          <a:r>
            <a:rPr lang="es-ES_tradnl" b="0" i="0" dirty="0" smtClean="0">
              <a:solidFill>
                <a:schemeClr val="accent2"/>
              </a:solidFill>
            </a:rPr>
            <a:t>Consentimiento</a:t>
          </a:r>
          <a:endParaRPr lang="es-ES_tradnl" b="0" i="0" dirty="0">
            <a:solidFill>
              <a:schemeClr val="accent2"/>
            </a:solidFill>
          </a:endParaRPr>
        </a:p>
      </dgm:t>
    </dgm:pt>
    <dgm:pt modelId="{CFDCBE17-875C-BF48-8E3D-2A8FB78361A8}" type="parTrans" cxnId="{169A68C1-3659-C34B-9F73-615599F32C30}">
      <dgm:prSet/>
      <dgm:spPr/>
      <dgm:t>
        <a:bodyPr/>
        <a:lstStyle/>
        <a:p>
          <a:endParaRPr lang="es-ES_tradnl" b="0" i="0"/>
        </a:p>
      </dgm:t>
    </dgm:pt>
    <dgm:pt modelId="{E05377A1-0472-4542-84AC-2BF4F7079645}" type="sibTrans" cxnId="{169A68C1-3659-C34B-9F73-615599F32C30}">
      <dgm:prSet/>
      <dgm:spPr/>
      <dgm:t>
        <a:bodyPr/>
        <a:lstStyle/>
        <a:p>
          <a:endParaRPr lang="es-ES_tradnl" b="0" i="0"/>
        </a:p>
      </dgm:t>
    </dgm:pt>
    <dgm:pt modelId="{48F1A745-A250-3B46-96D2-7A881DACECE0}">
      <dgm:prSet phldrT="[Texto]"/>
      <dgm:spPr/>
      <dgm:t>
        <a:bodyPr/>
        <a:lstStyle/>
        <a:p>
          <a:r>
            <a:rPr lang="es-ES_tradnl" b="0" i="0" dirty="0" smtClean="0">
              <a:solidFill>
                <a:schemeClr val="accent2"/>
              </a:solidFill>
            </a:rPr>
            <a:t>Control</a:t>
          </a:r>
          <a:endParaRPr lang="es-ES_tradnl" b="0" i="0" dirty="0">
            <a:solidFill>
              <a:schemeClr val="accent2"/>
            </a:solidFill>
          </a:endParaRPr>
        </a:p>
      </dgm:t>
    </dgm:pt>
    <dgm:pt modelId="{40EC9214-F380-2E47-BE9A-29C282EB87F1}" type="parTrans" cxnId="{3486B923-2B88-DC4B-B952-A46A5CA75F10}">
      <dgm:prSet/>
      <dgm:spPr/>
      <dgm:t>
        <a:bodyPr/>
        <a:lstStyle/>
        <a:p>
          <a:endParaRPr lang="es-ES_tradnl" b="0" i="0"/>
        </a:p>
      </dgm:t>
    </dgm:pt>
    <dgm:pt modelId="{D4C880C0-9C68-E545-8455-796179E6CD62}" type="sibTrans" cxnId="{3486B923-2B88-DC4B-B952-A46A5CA75F10}">
      <dgm:prSet/>
      <dgm:spPr/>
      <dgm:t>
        <a:bodyPr/>
        <a:lstStyle/>
        <a:p>
          <a:endParaRPr lang="es-ES_tradnl" b="0" i="0"/>
        </a:p>
      </dgm:t>
    </dgm:pt>
    <dgm:pt modelId="{C9AE22D9-1852-0545-80D7-5EF7296729F6}">
      <dgm:prSet phldrT="[Texto]"/>
      <dgm:spPr/>
      <dgm:t>
        <a:bodyPr/>
        <a:lstStyle/>
        <a:p>
          <a:r>
            <a:rPr lang="es-ES_tradnl" b="0" i="0" dirty="0" smtClean="0">
              <a:solidFill>
                <a:srgbClr val="FFFFFF"/>
              </a:solidFill>
            </a:rPr>
            <a:t>Conocimiento</a:t>
          </a:r>
          <a:endParaRPr lang="es-ES_tradnl" b="0" i="0" dirty="0">
            <a:solidFill>
              <a:srgbClr val="FFFFFF"/>
            </a:solidFill>
          </a:endParaRPr>
        </a:p>
      </dgm:t>
    </dgm:pt>
    <dgm:pt modelId="{F4F2B285-EF19-4A46-A5F0-EAA2E025F0F7}" type="parTrans" cxnId="{E09538AE-ABDC-7845-98CF-FF64BBF92069}">
      <dgm:prSet/>
      <dgm:spPr/>
      <dgm:t>
        <a:bodyPr/>
        <a:lstStyle/>
        <a:p>
          <a:endParaRPr lang="es-ES_tradnl" b="0" i="0"/>
        </a:p>
      </dgm:t>
    </dgm:pt>
    <dgm:pt modelId="{B811AC0E-B6F9-F940-8A81-E061AFEB23BD}" type="sibTrans" cxnId="{E09538AE-ABDC-7845-98CF-FF64BBF92069}">
      <dgm:prSet/>
      <dgm:spPr/>
      <dgm:t>
        <a:bodyPr/>
        <a:lstStyle/>
        <a:p>
          <a:endParaRPr lang="es-ES_tradnl" b="0" i="0"/>
        </a:p>
      </dgm:t>
    </dgm:pt>
    <dgm:pt modelId="{39EEE4A9-5272-E845-8E30-39982CED6942}">
      <dgm:prSet phldrT="[Texto]" custT="1"/>
      <dgm:spPr/>
      <dgm:t>
        <a:bodyPr/>
        <a:lstStyle/>
        <a:p>
          <a:r>
            <a:rPr lang="es-ES_tradnl" sz="3200" b="0" i="0" dirty="0" smtClean="0"/>
            <a:t>Tratamiento Lícito</a:t>
          </a:r>
          <a:endParaRPr lang="es-ES_tradnl" sz="3200" b="0" i="0" dirty="0"/>
        </a:p>
      </dgm:t>
    </dgm:pt>
    <dgm:pt modelId="{28D24BD3-9A88-D748-AE5C-D5183BB900FA}" type="parTrans" cxnId="{BF7AEBDF-7273-1A43-A9D6-701D727A901C}">
      <dgm:prSet/>
      <dgm:spPr/>
      <dgm:t>
        <a:bodyPr/>
        <a:lstStyle/>
        <a:p>
          <a:endParaRPr lang="es-ES_tradnl"/>
        </a:p>
      </dgm:t>
    </dgm:pt>
    <dgm:pt modelId="{4F3ADE09-5067-714D-A82E-07317B37BB00}" type="sibTrans" cxnId="{BF7AEBDF-7273-1A43-A9D6-701D727A901C}">
      <dgm:prSet/>
      <dgm:spPr/>
      <dgm:t>
        <a:bodyPr/>
        <a:lstStyle/>
        <a:p>
          <a:endParaRPr lang="es-ES_tradnl"/>
        </a:p>
      </dgm:t>
    </dgm:pt>
    <dgm:pt modelId="{AAF39F46-0D12-DA42-8BC6-C53A7DBBE3AA}" type="pres">
      <dgm:prSet presAssocID="{36C66E00-6EC0-0745-8D31-F1D4FFC43058}" presName="Name0" presStyleCnt="0">
        <dgm:presLayoutVars>
          <dgm:chMax val="4"/>
          <dgm:resizeHandles val="exact"/>
        </dgm:presLayoutVars>
      </dgm:prSet>
      <dgm:spPr/>
    </dgm:pt>
    <dgm:pt modelId="{7AE429C4-5824-0349-898A-F127D7DE48F1}" type="pres">
      <dgm:prSet presAssocID="{36C66E00-6EC0-0745-8D31-F1D4FFC43058}" presName="ellipse" presStyleLbl="trBgShp" presStyleIdx="0" presStyleCnt="1"/>
      <dgm:spPr/>
    </dgm:pt>
    <dgm:pt modelId="{CD2B69B1-40E6-7146-99D2-5275BC6ACF99}" type="pres">
      <dgm:prSet presAssocID="{36C66E00-6EC0-0745-8D31-F1D4FFC43058}" presName="arrow1" presStyleLbl="fgShp" presStyleIdx="0" presStyleCnt="1"/>
      <dgm:spPr/>
    </dgm:pt>
    <dgm:pt modelId="{7945CE37-4E4F-3D4D-A863-41C7B5FB82D8}" type="pres">
      <dgm:prSet presAssocID="{36C66E00-6EC0-0745-8D31-F1D4FFC43058}" presName="rectangle" presStyleLbl="revTx" presStyleIdx="0" presStyleCnt="1" custScaleY="439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169997-CFC7-574C-B194-C3004A14C4C3}" type="pres">
      <dgm:prSet presAssocID="{48F1A745-A250-3B46-96D2-7A881DACECE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CC9F571-05BC-9742-8BF6-EFEDFBA2EC61}" type="pres">
      <dgm:prSet presAssocID="{C9AE22D9-1852-0545-80D7-5EF7296729F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00E7A1-7FF3-3648-A747-B49414B2970F}" type="pres">
      <dgm:prSet presAssocID="{39EEE4A9-5272-E845-8E30-39982CED694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72F642-3D9E-E94C-A11E-BFAE48C98C94}" type="pres">
      <dgm:prSet presAssocID="{36C66E00-6EC0-0745-8D31-F1D4FFC43058}" presName="funnel" presStyleLbl="trAlignAcc1" presStyleIdx="0" presStyleCnt="1"/>
      <dgm:spPr/>
    </dgm:pt>
  </dgm:ptLst>
  <dgm:cxnLst>
    <dgm:cxn modelId="{3486B923-2B88-DC4B-B952-A46A5CA75F10}" srcId="{36C66E00-6EC0-0745-8D31-F1D4FFC43058}" destId="{48F1A745-A250-3B46-96D2-7A881DACECE0}" srcOrd="1" destOrd="0" parTransId="{40EC9214-F380-2E47-BE9A-29C282EB87F1}" sibTransId="{D4C880C0-9C68-E545-8455-796179E6CD62}"/>
    <dgm:cxn modelId="{BF7AEBDF-7273-1A43-A9D6-701D727A901C}" srcId="{36C66E00-6EC0-0745-8D31-F1D4FFC43058}" destId="{39EEE4A9-5272-E845-8E30-39982CED6942}" srcOrd="3" destOrd="0" parTransId="{28D24BD3-9A88-D748-AE5C-D5183BB900FA}" sibTransId="{4F3ADE09-5067-714D-A82E-07317B37BB00}"/>
    <dgm:cxn modelId="{B32ABF6B-0FD3-5944-BC80-B82E85C5F760}" type="presOf" srcId="{5038E338-F23F-8C4E-AD4A-0CA67641C470}" destId="{E500E7A1-7FF3-3648-A747-B49414B2970F}" srcOrd="0" destOrd="0" presId="urn:microsoft.com/office/officeart/2005/8/layout/funnel1"/>
    <dgm:cxn modelId="{72ED6CE9-CDBE-BE4C-98D3-48206FDE20B0}" type="presOf" srcId="{39EEE4A9-5272-E845-8E30-39982CED6942}" destId="{7945CE37-4E4F-3D4D-A863-41C7B5FB82D8}" srcOrd="0" destOrd="0" presId="urn:microsoft.com/office/officeart/2005/8/layout/funnel1"/>
    <dgm:cxn modelId="{A9ED628C-DD73-3140-80F9-A0D2F469B821}" type="presOf" srcId="{48F1A745-A250-3B46-96D2-7A881DACECE0}" destId="{5CC9F571-05BC-9742-8BF6-EFEDFBA2EC61}" srcOrd="0" destOrd="0" presId="urn:microsoft.com/office/officeart/2005/8/layout/funnel1"/>
    <dgm:cxn modelId="{E09538AE-ABDC-7845-98CF-FF64BBF92069}" srcId="{36C66E00-6EC0-0745-8D31-F1D4FFC43058}" destId="{C9AE22D9-1852-0545-80D7-5EF7296729F6}" srcOrd="2" destOrd="0" parTransId="{F4F2B285-EF19-4A46-A5F0-EAA2E025F0F7}" sibTransId="{B811AC0E-B6F9-F940-8A81-E061AFEB23BD}"/>
    <dgm:cxn modelId="{8BC8B4E3-54B3-3445-BB39-E963D85DC10A}" type="presOf" srcId="{36C66E00-6EC0-0745-8D31-F1D4FFC43058}" destId="{AAF39F46-0D12-DA42-8BC6-C53A7DBBE3AA}" srcOrd="0" destOrd="0" presId="urn:microsoft.com/office/officeart/2005/8/layout/funnel1"/>
    <dgm:cxn modelId="{2151F3C5-3FCC-0A48-80DD-C1C5F3E035CE}" type="presOf" srcId="{C9AE22D9-1852-0545-80D7-5EF7296729F6}" destId="{3B169997-CFC7-574C-B194-C3004A14C4C3}" srcOrd="0" destOrd="0" presId="urn:microsoft.com/office/officeart/2005/8/layout/funnel1"/>
    <dgm:cxn modelId="{169A68C1-3659-C34B-9F73-615599F32C30}" srcId="{36C66E00-6EC0-0745-8D31-F1D4FFC43058}" destId="{5038E338-F23F-8C4E-AD4A-0CA67641C470}" srcOrd="0" destOrd="0" parTransId="{CFDCBE17-875C-BF48-8E3D-2A8FB78361A8}" sibTransId="{E05377A1-0472-4542-84AC-2BF4F7079645}"/>
    <dgm:cxn modelId="{C3090B52-B82B-7043-A612-0D6263E1A7A0}" type="presParOf" srcId="{AAF39F46-0D12-DA42-8BC6-C53A7DBBE3AA}" destId="{7AE429C4-5824-0349-898A-F127D7DE48F1}" srcOrd="0" destOrd="0" presId="urn:microsoft.com/office/officeart/2005/8/layout/funnel1"/>
    <dgm:cxn modelId="{3AD4174D-8CB9-0F4D-BF6B-AE49AC47C5EC}" type="presParOf" srcId="{AAF39F46-0D12-DA42-8BC6-C53A7DBBE3AA}" destId="{CD2B69B1-40E6-7146-99D2-5275BC6ACF99}" srcOrd="1" destOrd="0" presId="urn:microsoft.com/office/officeart/2005/8/layout/funnel1"/>
    <dgm:cxn modelId="{4485BFBE-D125-DE43-AD9B-CC87E53B65DA}" type="presParOf" srcId="{AAF39F46-0D12-DA42-8BC6-C53A7DBBE3AA}" destId="{7945CE37-4E4F-3D4D-A863-41C7B5FB82D8}" srcOrd="2" destOrd="0" presId="urn:microsoft.com/office/officeart/2005/8/layout/funnel1"/>
    <dgm:cxn modelId="{E8732131-97CA-2844-963A-0A42984870D8}" type="presParOf" srcId="{AAF39F46-0D12-DA42-8BC6-C53A7DBBE3AA}" destId="{3B169997-CFC7-574C-B194-C3004A14C4C3}" srcOrd="3" destOrd="0" presId="urn:microsoft.com/office/officeart/2005/8/layout/funnel1"/>
    <dgm:cxn modelId="{BFF7902E-72FC-4D49-B527-D975E032A566}" type="presParOf" srcId="{AAF39F46-0D12-DA42-8BC6-C53A7DBBE3AA}" destId="{5CC9F571-05BC-9742-8BF6-EFEDFBA2EC61}" srcOrd="4" destOrd="0" presId="urn:microsoft.com/office/officeart/2005/8/layout/funnel1"/>
    <dgm:cxn modelId="{F12F140F-C582-0640-BE59-504DC144C0C9}" type="presParOf" srcId="{AAF39F46-0D12-DA42-8BC6-C53A7DBBE3AA}" destId="{E500E7A1-7FF3-3648-A747-B49414B2970F}" srcOrd="5" destOrd="0" presId="urn:microsoft.com/office/officeart/2005/8/layout/funnel1"/>
    <dgm:cxn modelId="{4FB0E857-B73F-1C4A-8CEC-A58D04E223DC}" type="presParOf" srcId="{AAF39F46-0D12-DA42-8BC6-C53A7DBBE3AA}" destId="{3672F642-3D9E-E94C-A11E-BFAE48C98C9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68986-EB89-5246-BC25-AB2F10F6E2B4}">
      <dsp:nvSpPr>
        <dsp:cNvPr id="0" name=""/>
        <dsp:cNvSpPr/>
      </dsp:nvSpPr>
      <dsp:spPr>
        <a:xfrm>
          <a:off x="1066626" y="0"/>
          <a:ext cx="5036344" cy="50363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PRIVACIDAD</a:t>
          </a:r>
          <a:endParaRPr lang="es-ES_tradnl" sz="1400" b="1" kern="1200" dirty="0"/>
        </a:p>
      </dsp:txBody>
      <dsp:txXfrm>
        <a:off x="2704697" y="251817"/>
        <a:ext cx="1760202" cy="755451"/>
      </dsp:txXfrm>
    </dsp:sp>
    <dsp:sp modelId="{7BC30AA0-2851-D341-AAF2-5E64F6C09941}">
      <dsp:nvSpPr>
        <dsp:cNvPr id="0" name=""/>
        <dsp:cNvSpPr/>
      </dsp:nvSpPr>
      <dsp:spPr>
        <a:xfrm>
          <a:off x="1985910" y="1145579"/>
          <a:ext cx="3210820" cy="320447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PROPIA IMAGEN</a:t>
          </a:r>
          <a:endParaRPr lang="es-ES_tradnl" sz="1400" b="1" kern="1200" dirty="0"/>
        </a:p>
      </dsp:txBody>
      <dsp:txXfrm>
        <a:off x="2843199" y="1345859"/>
        <a:ext cx="1496242" cy="600838"/>
      </dsp:txXfrm>
    </dsp:sp>
    <dsp:sp modelId="{4626F324-5FA4-3144-9C10-68F33F1A45F6}">
      <dsp:nvSpPr>
        <dsp:cNvPr id="0" name=""/>
        <dsp:cNvSpPr/>
      </dsp:nvSpPr>
      <dsp:spPr>
        <a:xfrm>
          <a:off x="2736716" y="2062068"/>
          <a:ext cx="1710266" cy="171626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accent2"/>
              </a:solidFill>
            </a:rPr>
            <a:t>INTIMIDAD</a:t>
          </a:r>
          <a:endParaRPr lang="es-ES_tradnl" sz="1400" b="1" kern="1200" dirty="0">
            <a:solidFill>
              <a:schemeClr val="accent2"/>
            </a:solidFill>
          </a:endParaRPr>
        </a:p>
      </dsp:txBody>
      <dsp:txXfrm>
        <a:off x="2987179" y="2491133"/>
        <a:ext cx="1209341" cy="858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BAE2-19EB-4A6F-BA4A-B822CA85A7BA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625A-B499-40FB-A5A2-4F14AEDCEE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47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pd.es/portalwebAGPD/canaldocumentacion/informes_juridicos/common/pdfs/2008-0615_Inaplicaci-oo-n-LOPD-a-actividad-de-particulares-que-comparten-fotos-de-sus-hijos-a-trav-ee-s-de-Internet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c.europa.eu/justice_home/fsj/privacy/docs/wpdocs/2009/wp163_es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>
                <a:latin typeface="Calibri" charset="0"/>
                <a:cs typeface="ＭＳ Ｐゴシック" charset="0"/>
                <a:hlinkClick r:id="rId3"/>
              </a:rPr>
              <a:t>Informe Jurídico 0615-2008 de la Agencia Española de Protección de Datos</a:t>
            </a:r>
            <a:r>
              <a:rPr lang="es-ES_tradnl">
                <a:latin typeface="Calibri" charset="0"/>
                <a:cs typeface="ＭＳ Ｐゴシック" charset="0"/>
              </a:rPr>
              <a:t> (AEPD), tener un </a:t>
            </a:r>
            <a:r>
              <a:rPr lang="es-ES_tradnl" b="1">
                <a:latin typeface="Calibri" charset="0"/>
                <a:cs typeface="ＭＳ Ｐゴシック" charset="0"/>
              </a:rPr>
              <a:t>número demasiado alto de amigos</a:t>
            </a:r>
            <a:r>
              <a:rPr lang="es-ES_tradnl">
                <a:latin typeface="Calibri" charset="0"/>
                <a:cs typeface="ＭＳ Ｐゴシック" charset="0"/>
              </a:rPr>
              <a:t> podría exceder el ámbito de nuestras “relaciones privadas” y, por tanto, entenderse como una posible </a:t>
            </a:r>
            <a:r>
              <a:rPr lang="es-ES_tradnl" b="1">
                <a:latin typeface="Calibri" charset="0"/>
                <a:cs typeface="ＭＳ Ｐゴシック" charset="0"/>
              </a:rPr>
              <a:t>comunicación pública ilícita</a:t>
            </a:r>
            <a:r>
              <a:rPr lang="es-ES_tradnl">
                <a:latin typeface="Calibri" charset="0"/>
                <a:cs typeface="ＭＳ Ｐゴシック" charset="0"/>
              </a:rPr>
              <a:t>.</a:t>
            </a:r>
          </a:p>
          <a:p>
            <a:r>
              <a:rPr lang="es-ES_tradnl" i="1">
                <a:latin typeface="Calibri" charset="0"/>
                <a:cs typeface="ＭＳ Ｐゴシック" charset="0"/>
                <a:hlinkClick r:id="rId4"/>
              </a:rPr>
              <a:t>Dictamen 5/2009 relativo a las redes sociales en línea, adoptado el 12 de junio de 2009 por el Grupo de Trabajo del artículo 29 de la Directiva 95/46/CE</a:t>
            </a:r>
            <a:r>
              <a:rPr lang="es-ES_tradnl">
                <a:latin typeface="Calibri" charset="0"/>
                <a:cs typeface="ＭＳ Ｐゴシック" charset="0"/>
              </a:rPr>
              <a:t>, órgano consultivo independiente de la UE sobre protección de los datos y la vida privada. Dicho Dictamen señala que: </a:t>
            </a:r>
          </a:p>
          <a:p>
            <a:r>
              <a:rPr lang="es-ES_tradnl" i="1">
                <a:latin typeface="Calibri" charset="0"/>
                <a:cs typeface="ＭＳ Ｐゴシック" charset="0"/>
              </a:rPr>
              <a:t>“Generalmente, el acceso a los datos de un usuario (datos del perfil, mensajes, historias…) se limita a los contactos elegidos. Sin embargo, en algunos casos, los usuarios pueden adquirir un gran número de contactos terceros y no conocer a algunos de ellos. </a:t>
            </a:r>
            <a:r>
              <a:rPr lang="es-ES_tradnl" b="1" i="1">
                <a:latin typeface="Calibri" charset="0"/>
                <a:cs typeface="ＭＳ Ｐゴシック" charset="0"/>
              </a:rPr>
              <a:t>Un gran número de contactos puede indicar que no se aplica la excepción doméstica</a:t>
            </a:r>
            <a:r>
              <a:rPr lang="es-ES_tradnl" i="1">
                <a:latin typeface="Calibri" charset="0"/>
                <a:cs typeface="ＭＳ Ｐゴシック" charset="0"/>
              </a:rPr>
              <a:t> y el usuario podría entonces ser considerado como un responsable del tratamiento de datos.”</a:t>
            </a:r>
            <a:endParaRPr lang="es-ES_tradnl" altLang="ja-JP">
              <a:latin typeface="Calibri" charset="0"/>
              <a:cs typeface="ＭＳ Ｐゴシック" charset="0"/>
            </a:endParaRPr>
          </a:p>
          <a:p>
            <a:endParaRPr lang="es-ES_tradnl">
              <a:latin typeface="Calibri" charset="0"/>
              <a:cs typeface="ＭＳ Ｐゴシック" charset="0"/>
            </a:endParaRPr>
          </a:p>
        </p:txBody>
      </p:sp>
      <p:sp>
        <p:nvSpPr>
          <p:cNvPr id="50179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BB674E-33B1-C744-9C13-D13E2FC73C11}" type="slidenum">
              <a:rPr lang="es-ES_tradnl" sz="12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rPr>
              <a:pPr eaLnBrk="1" hangingPunct="1"/>
              <a:t>19</a:t>
            </a:fld>
            <a:endParaRPr lang="es-ES_tradnl" sz="1200">
              <a:solidFill>
                <a:srgbClr val="000000"/>
              </a:solidFill>
              <a:latin typeface="Cochin" charset="0"/>
              <a:ea typeface="ヒラギノ明朝 ProN W3" charset="0"/>
              <a:cs typeface="ヒラギノ明朝 ProN W3" charset="0"/>
              <a:sym typeface="Coc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eaLnBrk="1" hangingPunct="1"/>
            <a:fld id="{192B8C82-A9CC-8E42-8DD9-119A2776F2BE}" type="slidenum">
              <a:rPr lang="es-ES_tradnl" sz="1200"/>
              <a:pPr eaLnBrk="1" hangingPunct="1"/>
              <a:t>21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41040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eaLnBrk="1" hangingPunct="1"/>
            <a:fld id="{B212F252-4A94-6541-9DC0-7EF7F894A630}" type="slidenum">
              <a:rPr lang="es-ES_tradnl" sz="1200"/>
              <a:pPr eaLnBrk="1" hangingPunct="1"/>
              <a:t>22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84722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principal problemática asociada a los delitos informáticos. En concreto: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1- Principio de legalidad: problemas de tipicidad.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2- Principio de territorialidad: problemas de competencia jurisdiccional en su comisión internacional.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3- Problemas de determinación del sujeto, obtención de evidencias e indicios, complejidad técnica y conexión de causalidad.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4- Algunas soluciones: especialización de fuerzas y cuerpos de seguridad del estado, pericial informática forense, cooperación intergubernamental, reforma legislativa y armonización internacional.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 permiso del implacable tiempo, mi intención es sazonarlo de algunos casos y anécdotas con pequeños apuntes que inviten a la polémica: ¿Qué pasa con la nube? ¿Jurisdicción especializada o no? ¿Qué hay de un Tribunal Penal Internacional con competencias en Cibercrimen? ¿Ciberterrorismo? ¿Delitos ideológicos? etc.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eaLnBrk="1" hangingPunct="1"/>
            <a:fld id="{C29E5F6A-5A15-D149-8EED-8633B621B605}" type="slidenum">
              <a:rPr lang="es-ES_tradnl" sz="1200"/>
              <a:pPr eaLnBrk="1" hangingPunct="1"/>
              <a:t>23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eaLnBrk="1" hangingPunct="1"/>
            <a:fld id="{9CED68CB-F629-FC46-A4F3-E63DC8BE5488}" type="slidenum">
              <a:rPr lang="es-ES_tradnl" sz="1200"/>
              <a:pPr eaLnBrk="1" hangingPunct="1"/>
              <a:t>24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eaLnBrk="1" hangingPunct="1"/>
            <a:fld id="{E3B304D1-EBB9-104D-BF79-1041C4DF4A24}" type="slidenum">
              <a:rPr lang="es-ES_tradnl" sz="1200"/>
              <a:pPr eaLnBrk="1" hangingPunct="1"/>
              <a:t>25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61790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eaLnBrk="1" hangingPunct="1"/>
            <a:fld id="{9FD0865F-0F87-1247-BD75-DCC63ECF5086}" type="slidenum">
              <a:rPr lang="es-ES_tradnl" sz="1200"/>
              <a:pPr eaLnBrk="1" hangingPunct="1"/>
              <a:t>26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203366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intos-salgado.com" TargetMode="External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pintos-salgado.com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intos-salgado.com" TargetMode="External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pintos-salgado.com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Rectángulo"/>
          <p:cNvSpPr/>
          <p:nvPr userDrawn="1"/>
        </p:nvSpPr>
        <p:spPr>
          <a:xfrm>
            <a:off x="857224" y="5357826"/>
            <a:ext cx="7429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 DE LA PRESENTACIÓN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SUBTÍTULO PRESENTACIÓN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01/01/2014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69160"/>
            <a:ext cx="5486400" cy="50405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1044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13297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3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936104"/>
          </a:xfrm>
        </p:spPr>
        <p:txBody>
          <a:bodyPr anchor="t" anchorCtr="0">
            <a:normAutofit/>
          </a:bodyPr>
          <a:lstStyle>
            <a:lvl1pPr algn="ctr">
              <a:defRPr sz="2800" b="1">
                <a:solidFill>
                  <a:srgbClr val="782C2C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3533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936104"/>
          </a:xfrm>
        </p:spPr>
        <p:txBody>
          <a:bodyPr anchor="t" anchorCtr="0">
            <a:normAutofit/>
          </a:bodyPr>
          <a:lstStyle>
            <a:lvl1pPr algn="ctr">
              <a:defRPr sz="2800" b="1">
                <a:solidFill>
                  <a:srgbClr val="782C2C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38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4 Rectángulo"/>
          <p:cNvSpPr/>
          <p:nvPr userDrawn="1"/>
        </p:nvSpPr>
        <p:spPr>
          <a:xfrm>
            <a:off x="2786050" y="1963531"/>
            <a:ext cx="4000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800" b="1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Índice de contenidos: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Título apartado 01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Título apartado 02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Título apartado 03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Título apartado 04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Título apartado 05</a:t>
            </a:r>
          </a:p>
        </p:txBody>
      </p:sp>
    </p:spTree>
    <p:extLst>
      <p:ext uri="{BB962C8B-B14F-4D97-AF65-F5344CB8AC3E}">
        <p14:creationId xmlns:p14="http://schemas.microsoft.com/office/powerpoint/2010/main" val="18984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Rectángulo"/>
          <p:cNvSpPr/>
          <p:nvPr userDrawn="1"/>
        </p:nvSpPr>
        <p:spPr>
          <a:xfrm>
            <a:off x="857224" y="4568619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MUCHAS GRACIAS</a:t>
            </a:r>
          </a:p>
        </p:txBody>
      </p:sp>
      <p:sp>
        <p:nvSpPr>
          <p:cNvPr id="9" name="3 Rectángulo"/>
          <p:cNvSpPr/>
          <p:nvPr userDrawn="1"/>
        </p:nvSpPr>
        <p:spPr>
          <a:xfrm>
            <a:off x="142844" y="6190798"/>
            <a:ext cx="8929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Avda. de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Arteixo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10 – 1º Izq. 15004 A Coruña  Telf. 981 22 70 76  Fax: 981 21 17 13 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info@pintos-salgado.com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www.pintos-salgado.com</a:t>
            </a:r>
            <a:endParaRPr lang="es-E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Rectángulo"/>
          <p:cNvSpPr/>
          <p:nvPr userDrawn="1"/>
        </p:nvSpPr>
        <p:spPr>
          <a:xfrm>
            <a:off x="857224" y="4568619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MUCHAS GRACIAS</a:t>
            </a:r>
          </a:p>
        </p:txBody>
      </p:sp>
      <p:sp>
        <p:nvSpPr>
          <p:cNvPr id="9" name="3 Rectángulo"/>
          <p:cNvSpPr/>
          <p:nvPr userDrawn="1"/>
        </p:nvSpPr>
        <p:spPr>
          <a:xfrm>
            <a:off x="142844" y="6190798"/>
            <a:ext cx="8929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Avda. de </a:t>
            </a:r>
            <a:r>
              <a:rPr lang="es-E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Arteixo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10 – 1º Izq. 15004 A Coruña  Telf. 981 22 70 76  Fax: 981 21 17 13 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info@pintos-salgado.com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www.pintos-salgado.com</a:t>
            </a:r>
            <a:endParaRPr lang="es-E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8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568952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8E65-4316-4B9A-8BA5-19E4B18D381F}" type="datetimeFigureOut">
              <a:rPr lang="es-ES" smtClean="0"/>
              <a:pPr/>
              <a:t>30/04/2015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FDBF-17F7-44D0-99A3-76E17F8A0E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2" r:id="rId5"/>
    <p:sldLayoutId id="2147483651" r:id="rId6"/>
    <p:sldLayoutId id="214748366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782C2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827584" y="4149080"/>
            <a:ext cx="7429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SEGURIDAD EN INTERNET DE LOS MENORES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NUESTROS DERECHOS ONLINE Y EN LAS REDES SOCIALES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29/04/2015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5733256"/>
            <a:ext cx="352839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ES" sz="1600" b="1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Victor </a:t>
            </a:r>
            <a:r>
              <a:rPr lang="es-ES" sz="1600" b="1" dirty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Salgado </a:t>
            </a:r>
            <a:r>
              <a:rPr lang="es-ES" sz="1600" b="1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Seguín</a:t>
            </a:r>
          </a:p>
          <a:p>
            <a:pPr>
              <a:spcAft>
                <a:spcPts val="300"/>
              </a:spcAft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Abogado-Socio de Pintos </a:t>
            </a:r>
            <a:r>
              <a:rPr lang="es-ES" sz="1600" dirty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&amp; Salgado</a:t>
            </a:r>
            <a:endParaRPr lang="es-ES" sz="1600" dirty="0" smtClean="0">
              <a:solidFill>
                <a:srgbClr val="32332D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s-ES" sz="1600" dirty="0" err="1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abonauta</a:t>
            </a:r>
            <a:endParaRPr lang="es-ES" sz="1600" dirty="0">
              <a:solidFill>
                <a:srgbClr val="3233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1" y="5588850"/>
            <a:ext cx="547808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latin typeface="Century Gothic" pitchFamily="34" charset="0"/>
                <a:ea typeface="ヒラギノ明朝 ProN W6" pitchFamily="-84" charset="-128"/>
              </a:rPr>
              <a:t>Condiciones de Google</a:t>
            </a:r>
          </a:p>
        </p:txBody>
      </p:sp>
      <p:sp>
        <p:nvSpPr>
          <p:cNvPr id="34818" name="Marcador de contenido 2"/>
          <p:cNvSpPr>
            <a:spLocks noGrp="1"/>
          </p:cNvSpPr>
          <p:nvPr>
            <p:ph idx="1"/>
          </p:nvPr>
        </p:nvSpPr>
        <p:spPr>
          <a:xfrm>
            <a:off x="874713" y="1339850"/>
            <a:ext cx="7358062" cy="4606925"/>
          </a:xfrm>
        </p:spPr>
        <p:txBody>
          <a:bodyPr/>
          <a:lstStyle/>
          <a:p>
            <a:pPr eaLnBrk="1" hangingPunct="1"/>
            <a:r>
              <a:rPr lang="es-ES_tradnl" altLang="es-ES" sz="1400" i="1" smtClean="0">
                <a:latin typeface="Century Gothic" pitchFamily="34" charset="0"/>
                <a:ea typeface="ヒラギノ明朝 ProN W3" pitchFamily="-84" charset="-128"/>
              </a:rPr>
              <a:t>“</a:t>
            </a:r>
            <a:r>
              <a:rPr lang="es-ES_tradnl" altLang="ja-JP" sz="1400" b="1" i="1" smtClean="0">
                <a:latin typeface="Century Gothic" pitchFamily="34" charset="0"/>
                <a:ea typeface="ヒラギノ明朝 ProN W3" pitchFamily="-84" charset="-128"/>
              </a:rPr>
              <a:t>Información que usted nos proporciona</a:t>
            </a:r>
            <a:r>
              <a:rPr lang="es-ES_tradnl" altLang="ja-JP" sz="1400" i="1" smtClean="0">
                <a:latin typeface="Century Gothic" pitchFamily="34" charset="0"/>
                <a:ea typeface="ヒラギノ明朝 ProN W3" pitchFamily="-84" charset="-128"/>
              </a:rPr>
              <a:t>: al solicitar una cuenta de Google u otros servicios o promociones de Google que requieren un proceso de registro, el solicitante deberá facilitarnos datos personales (</a:t>
            </a:r>
            <a:r>
              <a:rPr lang="es-ES_tradnl" altLang="ja-JP" sz="1400" b="1" i="1" smtClean="0">
                <a:latin typeface="Century Gothic" pitchFamily="34" charset="0"/>
                <a:ea typeface="ヒラギノ明朝 ProN W3" pitchFamily="-84" charset="-128"/>
              </a:rPr>
              <a:t>nombre, dirección de correo electrónico</a:t>
            </a:r>
            <a:r>
              <a:rPr lang="es-ES_tradnl" altLang="ja-JP" sz="1400" i="1" smtClean="0">
                <a:latin typeface="Century Gothic" pitchFamily="34" charset="0"/>
                <a:ea typeface="ヒラギノ明朝 ProN W3" pitchFamily="-84" charset="-128"/>
              </a:rPr>
              <a:t> y contraseña de la cuenta, por ejemplo). Para determinados servicios, como nuestros programas publicitarios, solicitamos también información sobre la </a:t>
            </a:r>
            <a:r>
              <a:rPr lang="es-ES_tradnl" altLang="ja-JP" sz="1400" b="1" i="1" smtClean="0">
                <a:latin typeface="Century Gothic" pitchFamily="34" charset="0"/>
                <a:ea typeface="ヒラギノ明朝 ProN W3" pitchFamily="-84" charset="-128"/>
              </a:rPr>
              <a:t>tarjeta de crédito </a:t>
            </a:r>
            <a:r>
              <a:rPr lang="es-ES_tradnl" altLang="ja-JP" sz="1400" i="1" smtClean="0">
                <a:latin typeface="Century Gothic" pitchFamily="34" charset="0"/>
                <a:ea typeface="ヒラギノ明朝 ProN W3" pitchFamily="-84" charset="-128"/>
              </a:rPr>
              <a:t>u otra información bancaria, que guardamos en formato encriptado en nuestros servidores seguros. </a:t>
            </a:r>
            <a:r>
              <a:rPr lang="es-ES_tradnl" altLang="ja-JP" sz="1400" b="1" i="1" smtClean="0">
                <a:latin typeface="Century Gothic" pitchFamily="34" charset="0"/>
                <a:ea typeface="ヒラギノ明朝 ProN W3" pitchFamily="-84" charset="-128"/>
              </a:rPr>
              <a:t>Es posible que combinemos los datos que nos proporciona el solicitante a través de su cuenta con la información procedente de otros servicios de Google o de terceros</a:t>
            </a:r>
            <a:r>
              <a:rPr lang="es-ES_tradnl" altLang="ja-JP" sz="1400" i="1" smtClean="0">
                <a:latin typeface="Century Gothic" pitchFamily="34" charset="0"/>
                <a:ea typeface="ヒラギノ明朝 ProN W3" pitchFamily="-84" charset="-128"/>
              </a:rPr>
              <a:t> a fin de proporcionarle una experiencia óptima y de mejorar la calidad de nuestros servicios. Para determinados servicios, le ofreceremos la oportunidad de decidir si desea o no que realicemos dicha combinación de datos.</a:t>
            </a:r>
          </a:p>
          <a:p>
            <a:pPr eaLnBrk="1" hangingPunct="1"/>
            <a:r>
              <a:rPr lang="es-ES_tradnl" sz="1400" i="1" smtClean="0">
                <a:latin typeface="Century Gothic" pitchFamily="34" charset="0"/>
                <a:ea typeface="ヒラギノ明朝 ProN W3" pitchFamily="-84" charset="-128"/>
              </a:rPr>
              <a:t>Cookies: cuando usted visita Google, enviamos una o varias cookies (un pequeño archivo que contiene una cadena de caracteres) a su equipo mediante las que se identificará de manera exclusiva su navegador. Utilizamos cookies para mejorar la calidad de nuestro servicio gracias a que </a:t>
            </a:r>
            <a:r>
              <a:rPr lang="es-ES_tradnl" sz="1400" b="1" i="1" smtClean="0">
                <a:latin typeface="Century Gothic" pitchFamily="34" charset="0"/>
                <a:ea typeface="ヒラギノ明朝 ProN W3" pitchFamily="-84" charset="-128"/>
              </a:rPr>
              <a:t>almacenamos las preferencias del usuario y a que supervisamos las tendencias de comportamiento</a:t>
            </a:r>
            <a:r>
              <a:rPr lang="es-ES_tradnl" sz="1400" i="1" smtClean="0">
                <a:latin typeface="Century Gothic" pitchFamily="34" charset="0"/>
                <a:ea typeface="ヒラギノ明朝 ProN W3" pitchFamily="-84" charset="-128"/>
              </a:rPr>
              <a:t>, por ejemplo, el tipo de búsquedas que realiza.</a:t>
            </a:r>
            <a:r>
              <a:rPr lang="es-ES_tradnl" altLang="es-ES" sz="1400" i="1" smtClean="0">
                <a:latin typeface="Century Gothic" pitchFamily="34" charset="0"/>
                <a:ea typeface="ヒラギノ明朝 ProN W3" pitchFamily="-84" charset="-128"/>
              </a:rPr>
              <a:t>”</a:t>
            </a:r>
            <a:r>
              <a:rPr lang="es-ES_tradnl" sz="1400" i="1" smtClean="0">
                <a:latin typeface="Century Gothic" pitchFamily="34" charset="0"/>
                <a:ea typeface="ヒラギノ明朝 ProN W3" pitchFamily="-84" charset="-128"/>
              </a:rPr>
              <a:t> (Redacción de Política de Privacidad de 11-3-2009)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5956300" y="6292850"/>
            <a:ext cx="289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100">
                <a:sym typeface="Arial" pitchFamily="34" charset="0"/>
              </a:rPr>
              <a:t> 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17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latin typeface="Arial" pitchFamily="34" charset="0"/>
                <a:ea typeface="ＭＳ Ｐゴシック" pitchFamily="34" charset="-128"/>
              </a:rPr>
              <a:t>Recogida de Datos en Google</a:t>
            </a:r>
          </a:p>
        </p:txBody>
      </p:sp>
      <p:sp>
        <p:nvSpPr>
          <p:cNvPr id="35842" name="Marcador de conteni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spcAft>
                <a:spcPts val="200"/>
              </a:spcAft>
            </a:pPr>
            <a:r>
              <a:rPr lang="es-ES" altLang="es-ES" sz="1400" b="1" smtClean="0"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s-ES" sz="1400" b="1" smtClean="0">
                <a:latin typeface="Arial" pitchFamily="34" charset="0"/>
                <a:ea typeface="ＭＳ Ｐゴシック" pitchFamily="34" charset="-128"/>
              </a:rPr>
              <a:t>Información que nos facilitas.</a:t>
            </a:r>
            <a:r>
              <a:rPr lang="es-ES" sz="1400" smtClean="0">
                <a:latin typeface="Arial" pitchFamily="34" charset="0"/>
                <a:ea typeface="ＭＳ Ｐゴシック" pitchFamily="34" charset="-128"/>
              </a:rPr>
              <a:t> (…) por ejemplo, tu nombre, dirección de correo electrónico, número de teléfono o los datos de tu tarjeta de crédito. (…) tu nombre y fotografía. </a:t>
            </a:r>
            <a:endParaRPr lang="es-ES_tradnl" sz="140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Aft>
                <a:spcPts val="200"/>
              </a:spcAft>
            </a:pPr>
            <a:r>
              <a:rPr lang="es-ES" sz="1400" b="1" smtClean="0">
                <a:latin typeface="Arial" pitchFamily="34" charset="0"/>
                <a:ea typeface="ＭＳ Ｐゴシック" pitchFamily="34" charset="-128"/>
              </a:rPr>
              <a:t>Datos que obtenemos a través de la utilización de nuestros servicios.</a:t>
            </a:r>
            <a:r>
              <a:rPr lang="es-ES" sz="1400" smtClean="0">
                <a:latin typeface="Arial" pitchFamily="34" charset="0"/>
                <a:ea typeface="ＭＳ Ｐゴシック" pitchFamily="34" charset="-128"/>
              </a:rPr>
              <a:t> (…) por ejemplo, cuando visites una página web que emplee nuestros servicios publicitarios (…). Estos datos incluyen: </a:t>
            </a:r>
            <a:endParaRPr lang="es-ES_tradnl" sz="140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spcAft>
                <a:spcPts val="200"/>
              </a:spcAft>
            </a:pPr>
            <a:r>
              <a:rPr lang="es-ES" sz="1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Datos sobre el dispositivo</a:t>
            </a:r>
            <a:r>
              <a:rPr lang="es-ES" sz="1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(…) Google podrá asociar (…) tu número de teléfono con tu cuenta de Google. </a:t>
            </a:r>
            <a:endParaRPr lang="es-ES_tradnl" sz="12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spcAft>
                <a:spcPts val="200"/>
              </a:spcAft>
            </a:pPr>
            <a:r>
              <a:rPr lang="es-ES" sz="1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Datos de registro</a:t>
            </a:r>
            <a:r>
              <a:rPr lang="es-ES" sz="1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Cada vez que uses nuestros servicios o que consultes nuestro contenido, (…) de forma automática. Estos datos podrán incluir: </a:t>
            </a:r>
            <a:endParaRPr lang="es-ES_tradnl" sz="12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eaLnBrk="1" hangingPunct="1">
              <a:spcAft>
                <a:spcPts val="200"/>
              </a:spcAft>
            </a:pPr>
            <a:r>
              <a:rPr lang="es-ES" sz="11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información detallada sobre cómo utilizas nuestro servicio (por ejemplo, tus </a:t>
            </a:r>
            <a:r>
              <a:rPr lang="es-ES" sz="11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consultas de búsqueda</a:t>
            </a:r>
            <a:r>
              <a:rPr lang="es-ES" sz="11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),</a:t>
            </a:r>
            <a:endParaRPr lang="es-ES_tradnl" sz="11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eaLnBrk="1" hangingPunct="1">
              <a:spcAft>
                <a:spcPts val="200"/>
              </a:spcAft>
            </a:pPr>
            <a:r>
              <a:rPr lang="es-ES" sz="11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datos telefónicos</a:t>
            </a:r>
            <a:r>
              <a:rPr lang="es-ES" sz="11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como, por ejemplo, tu número de teléfono, el número de la persona que realiza la llamada, los números de desvío, la hora y fecha de las llamadas, la duración de las llamadas, información sobre el enrutamiento de mensajes SMS y tipos de llamadas,</a:t>
            </a:r>
            <a:endParaRPr lang="es-ES_tradnl" sz="11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eaLnBrk="1" hangingPunct="1">
              <a:spcAft>
                <a:spcPts val="200"/>
              </a:spcAft>
            </a:pPr>
            <a:r>
              <a:rPr lang="es-ES" sz="11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 dirección IP,</a:t>
            </a:r>
            <a:endParaRPr lang="es-ES_tradnl" sz="11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eaLnBrk="1" hangingPunct="1">
              <a:spcAft>
                <a:spcPts val="200"/>
              </a:spcAft>
            </a:pPr>
            <a:r>
              <a:rPr lang="es-ES" sz="11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información relativa a tu dispositivo como, por ejemplo, fallos, actividad del sistema, ajustes del hardware, tipo de navegador, idioma del navegador, fecha y hora de tu solicitud y URL de referencia,</a:t>
            </a:r>
            <a:endParaRPr lang="es-ES_tradnl" sz="11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eaLnBrk="1" hangingPunct="1">
              <a:spcAft>
                <a:spcPts val="200"/>
              </a:spcAft>
            </a:pPr>
            <a:r>
              <a:rPr lang="es-ES" sz="11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cookies, que permitirán identificar tu navegador o tu cuenta de Google.</a:t>
            </a:r>
            <a:endParaRPr lang="es-ES_tradnl" sz="11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spcAft>
                <a:spcPts val="200"/>
              </a:spcAft>
            </a:pPr>
            <a:r>
              <a:rPr lang="es-ES" sz="1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Datos sobre tu ubicación física</a:t>
            </a:r>
            <a:r>
              <a:rPr lang="es-ES" sz="1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(…) podremos llevar a cabo la recogida y el </a:t>
            </a:r>
            <a:r>
              <a:rPr lang="es-ES" sz="1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tratamiento de datos acerca de tu ubicación real</a:t>
            </a:r>
            <a:r>
              <a:rPr lang="es-ES" sz="1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(…) </a:t>
            </a:r>
            <a:endParaRPr lang="es-ES_tradnl" sz="12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spcAft>
                <a:spcPts val="200"/>
              </a:spcAft>
            </a:pPr>
            <a:r>
              <a:rPr lang="es-ES" sz="1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Cookies e identificadores anónimos</a:t>
            </a:r>
            <a:r>
              <a:rPr lang="es-ES" sz="1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(…) También utilizamos las cookies y los identificadores anónimos cuando interactúas con los servicios que ofrecemos a nuestros partners, como los servicios de publicidad o las funciones de Google que pueden aparecer en otras páginas web.</a:t>
            </a:r>
            <a:r>
              <a:rPr lang="es-ES" altLang="es-ES" sz="1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r>
              <a:rPr lang="es-ES" sz="12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(Redacción de 27-7-2012)</a:t>
            </a:r>
            <a:endParaRPr lang="es-ES_tradnl" sz="12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s-ES" sz="140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893763" y="476672"/>
            <a:ext cx="7358062" cy="648072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Century Gothic" pitchFamily="34" charset="0"/>
                <a:ea typeface="ヒラギノ明朝 ProN W6" pitchFamily="-84" charset="-128"/>
              </a:rPr>
              <a:t>Privacidad en Facebook</a:t>
            </a:r>
          </a:p>
        </p:txBody>
      </p:sp>
      <p:pic>
        <p:nvPicPr>
          <p:cNvPr id="184323" name="Imagen 4" descr="evolución-texto-FB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96752"/>
            <a:ext cx="633095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5956300" y="6292850"/>
            <a:ext cx="289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100">
                <a:sym typeface="Arial" pitchFamily="34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47813" y="5876925"/>
            <a:ext cx="6107112" cy="195263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r>
              <a:rPr lang="es-ES_tradnl" sz="800" i="1">
                <a:latin typeface="Calibri" pitchFamily="34" charset="0"/>
                <a:ea typeface="ヒラギノ明朝 ProN W3" pitchFamily="-84" charset="-128"/>
              </a:rPr>
              <a:t>Fuente: New York Times, </a:t>
            </a:r>
            <a:r>
              <a:rPr lang="es-ES_tradnl" altLang="es-ES" sz="800" i="1">
                <a:latin typeface="Calibri" pitchFamily="34" charset="0"/>
                <a:ea typeface="ヒラギノ明朝 ProN W3" pitchFamily="-84" charset="-128"/>
              </a:rPr>
              <a:t>“</a:t>
            </a:r>
            <a:r>
              <a:rPr lang="es-ES_tradnl" altLang="ja-JP" sz="800" i="1">
                <a:latin typeface="Calibri" pitchFamily="34" charset="0"/>
                <a:ea typeface="ヒラギノ明朝 ProN W3" pitchFamily="-84" charset="-128"/>
              </a:rPr>
              <a:t>Facebook Privacy: A Bewildering Tangle of Options</a:t>
            </a:r>
            <a:r>
              <a:rPr lang="es-ES_tradnl" altLang="es-ES" sz="800" i="1">
                <a:latin typeface="Calibri" pitchFamily="34" charset="0"/>
                <a:ea typeface="ヒラギノ明朝 ProN W3" pitchFamily="-84" charset="-128"/>
              </a:rPr>
              <a:t>”</a:t>
            </a:r>
            <a:r>
              <a:rPr lang="es-ES_tradnl" altLang="ja-JP" sz="800" i="1">
                <a:latin typeface="Calibri" pitchFamily="34" charset="0"/>
                <a:ea typeface="ヒラギノ明朝 ProN W3" pitchFamily="-84" charset="-128"/>
              </a:rPr>
              <a:t>, 12 de Mayo de 2010</a:t>
            </a:r>
            <a:endParaRPr lang="es-ES_tradnl" sz="800" i="1">
              <a:latin typeface="Calibri" pitchFamily="34" charset="0"/>
              <a:ea typeface="ヒラギノ明朝 ProN W3" pitchFamily="-84" charset="-128"/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97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latin typeface="Century Gothic" pitchFamily="34" charset="0"/>
                <a:ea typeface="ヒラギノ明朝 ProN W6" pitchFamily="-84" charset="-128"/>
              </a:rPr>
              <a:t>Condiciones de Facebook</a:t>
            </a:r>
          </a:p>
        </p:txBody>
      </p:sp>
      <p:sp>
        <p:nvSpPr>
          <p:cNvPr id="186371" name="Marcador de contenido 2"/>
          <p:cNvSpPr>
            <a:spLocks noGrp="1"/>
          </p:cNvSpPr>
          <p:nvPr>
            <p:ph idx="1"/>
          </p:nvPr>
        </p:nvSpPr>
        <p:spPr>
          <a:xfrm>
            <a:off x="928688" y="1446213"/>
            <a:ext cx="7358062" cy="43307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850"/>
              </a:spcAft>
            </a:pPr>
            <a:r>
              <a:rPr lang="es-ES_tradnl" altLang="es-ES" sz="2000" i="1" smtClean="0">
                <a:latin typeface="Century Gothic" pitchFamily="34" charset="0"/>
                <a:ea typeface="ヒラギノ明朝 ProN W3" pitchFamily="-84" charset="-128"/>
              </a:rPr>
              <a:t>“</a:t>
            </a:r>
            <a:r>
              <a:rPr lang="es-ES_tradnl" sz="2000" i="1" smtClean="0">
                <a:latin typeface="Century Gothic" pitchFamily="34" charset="0"/>
                <a:ea typeface="ヒラギノ明朝 ProN W3" pitchFamily="-84" charset="-128"/>
              </a:rPr>
              <a:t>nos concedes una </a:t>
            </a:r>
            <a:r>
              <a:rPr lang="es-ES_tradnl" sz="2000" b="1" i="1" smtClean="0">
                <a:latin typeface="Century Gothic" pitchFamily="34" charset="0"/>
                <a:ea typeface="ヒラギノ明朝 ProN W3" pitchFamily="-84" charset="-128"/>
              </a:rPr>
              <a:t>licencia no exclusiva, transferible, con posibilidad de ser sub-otorgada, sin royalties, aplicable mundialmente</a:t>
            </a:r>
            <a:r>
              <a:rPr lang="es-ES_tradnl" sz="2000" i="1" smtClean="0">
                <a:latin typeface="Century Gothic" pitchFamily="34" charset="0"/>
                <a:ea typeface="ヒラギノ明朝 ProN W3" pitchFamily="-84" charset="-128"/>
              </a:rPr>
              <a:t>, para utilizar cualquier contenido de PI (incluyendo fotografías y vídeos) que publiques en Facebook o en conexión con Facebook</a:t>
            </a:r>
            <a:r>
              <a:rPr lang="es-ES_tradnl" altLang="es-ES" sz="2000" i="1" smtClean="0">
                <a:latin typeface="Century Gothic" pitchFamily="34" charset="0"/>
                <a:ea typeface="ヒラギノ明朝 ProN W3" pitchFamily="-84" charset="-128"/>
              </a:rPr>
              <a:t>”</a:t>
            </a:r>
            <a:endParaRPr lang="es-ES_tradnl" sz="2000" i="1" smtClean="0">
              <a:latin typeface="Century Gothic" pitchFamily="34" charset="0"/>
              <a:ea typeface="ヒラギノ明朝 ProN W3" pitchFamily="-84" charset="-128"/>
            </a:endParaRPr>
          </a:p>
          <a:p>
            <a:pPr eaLnBrk="1" hangingPunct="1">
              <a:spcAft>
                <a:spcPts val="850"/>
              </a:spcAft>
            </a:pPr>
            <a:r>
              <a:rPr lang="es-ES_tradnl" altLang="es-ES" sz="2000" i="1" smtClean="0">
                <a:latin typeface="Century Gothic" pitchFamily="34" charset="0"/>
                <a:ea typeface="ヒラギノ明朝 ProN W3" pitchFamily="-84" charset="-128"/>
              </a:rPr>
              <a:t>“</a:t>
            </a:r>
            <a:r>
              <a:rPr lang="es-ES_tradnl" sz="2000" i="1" smtClean="0">
                <a:latin typeface="Century Gothic" pitchFamily="34" charset="0"/>
                <a:ea typeface="ヒラギノ明朝 ProN W3" pitchFamily="-84" charset="-128"/>
              </a:rPr>
              <a:t>Algunas categorías de información como </a:t>
            </a:r>
            <a:r>
              <a:rPr lang="es-ES_tradnl" sz="2000" b="1" i="1" smtClean="0">
                <a:latin typeface="Century Gothic" pitchFamily="34" charset="0"/>
                <a:ea typeface="ヒラギノ明朝 ProN W3" pitchFamily="-84" charset="-128"/>
              </a:rPr>
              <a:t>tu nombre, la foto de tu perfil, tu lista de amigos y de páginas de las que eres fan, tu sexo, región geográfica, y redes a las que perteneces, se consideran totalmente públicas y disponibles para todos</a:t>
            </a:r>
            <a:r>
              <a:rPr lang="es-ES_tradnl" sz="2000" i="1" smtClean="0">
                <a:latin typeface="Century Gothic" pitchFamily="34" charset="0"/>
                <a:ea typeface="ヒラギノ明朝 ProN W3" pitchFamily="-84" charset="-128"/>
              </a:rPr>
              <a:t>, incluyendo las aplicaciones avanzadas de Facebook, por lo que no puedes configurar su privacidad.</a:t>
            </a:r>
            <a:r>
              <a:rPr lang="es-ES_tradnl" altLang="es-ES" sz="2000" i="1" smtClean="0">
                <a:latin typeface="Century Gothic" pitchFamily="34" charset="0"/>
                <a:ea typeface="ヒラギノ明朝 ProN W3" pitchFamily="-84" charset="-128"/>
              </a:rPr>
              <a:t>”</a:t>
            </a:r>
            <a:r>
              <a:rPr lang="es-ES_tradnl" sz="2000" i="1" smtClean="0">
                <a:latin typeface="Century Gothic" pitchFamily="34" charset="0"/>
                <a:ea typeface="ヒラギノ明朝 ProN W3" pitchFamily="-84" charset="-128"/>
              </a:rPr>
              <a:t> </a:t>
            </a:r>
          </a:p>
          <a:p>
            <a:pPr algn="r" eaLnBrk="1" hangingPunct="1">
              <a:buFontTx/>
              <a:buNone/>
            </a:pPr>
            <a:r>
              <a:rPr lang="es-ES_tradnl" sz="1000" i="1" smtClean="0">
                <a:latin typeface="Century Gothic" pitchFamily="34" charset="0"/>
                <a:ea typeface="ヒラギノ明朝 ProN W3" pitchFamily="-84" charset="-128"/>
              </a:rPr>
              <a:t>(Traducción libre del texto original en inglés)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5956300" y="6292850"/>
            <a:ext cx="289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100">
                <a:sym typeface="Arial" pitchFamily="34" charset="0"/>
              </a:rPr>
              <a:t> 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03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874713" y="548680"/>
            <a:ext cx="7358062" cy="73719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Century Gothic" charset="0"/>
                <a:ea typeface="ヒラギノ明朝 ProN W6" charset="0"/>
                <a:cs typeface="ヒラギノ明朝 ProN W6" charset="0"/>
              </a:rPr>
              <a:t>Facebook: privacidad inicial </a:t>
            </a:r>
          </a:p>
        </p:txBody>
      </p:sp>
      <p:pic>
        <p:nvPicPr>
          <p:cNvPr id="190467" name="Imagen 2" descr="fram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1125538"/>
            <a:ext cx="56800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1517650" y="5840413"/>
            <a:ext cx="6108700" cy="193675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ctr"/>
            <a:r>
              <a:rPr lang="es-ES_tradnl" sz="800" i="1" dirty="0">
                <a:latin typeface="Calibri" pitchFamily="34" charset="0"/>
                <a:ea typeface="ヒラギノ明朝 ProN W3" pitchFamily="-84" charset="-128"/>
              </a:rPr>
              <a:t>Fuente: </a:t>
            </a:r>
            <a:r>
              <a:rPr lang="es-ES_tradnl" sz="800" i="1" dirty="0" err="1">
                <a:latin typeface="Calibri" pitchFamily="34" charset="0"/>
                <a:ea typeface="ヒラギノ明朝 ProN W3" pitchFamily="-84" charset="-128"/>
              </a:rPr>
              <a:t>Matt</a:t>
            </a:r>
            <a:r>
              <a:rPr lang="es-ES_tradnl" sz="800" i="1" dirty="0">
                <a:latin typeface="Calibri" pitchFamily="34" charset="0"/>
                <a:ea typeface="ヒラギノ明朝 ProN W3" pitchFamily="-84" charset="-128"/>
              </a:rPr>
              <a:t> McKeon, </a:t>
            </a:r>
            <a:r>
              <a:rPr lang="es-ES_tradnl" altLang="es-ES" sz="800" i="1" dirty="0">
                <a:latin typeface="Calibri" pitchFamily="34" charset="0"/>
                <a:ea typeface="ヒラギノ明朝 ProN W3" pitchFamily="-84" charset="-128"/>
              </a:rPr>
              <a:t>“</a:t>
            </a:r>
            <a:r>
              <a:rPr lang="es-ES_tradnl" altLang="ja-JP" sz="800" i="1" dirty="0" err="1">
                <a:latin typeface="Calibri" pitchFamily="34" charset="0"/>
                <a:ea typeface="ヒラギノ明朝 ProN W3" pitchFamily="-84" charset="-128"/>
              </a:rPr>
              <a:t>The</a:t>
            </a:r>
            <a:r>
              <a:rPr lang="es-ES_tradnl" altLang="ja-JP" sz="800" i="1" dirty="0">
                <a:latin typeface="Calibri" pitchFamily="34" charset="0"/>
                <a:ea typeface="ヒラギノ明朝 ProN W3" pitchFamily="-84" charset="-128"/>
              </a:rPr>
              <a:t> </a:t>
            </a:r>
            <a:r>
              <a:rPr lang="es-ES_tradnl" altLang="ja-JP" sz="800" i="1" dirty="0" err="1">
                <a:latin typeface="Calibri" pitchFamily="34" charset="0"/>
                <a:ea typeface="ヒラギノ明朝 ProN W3" pitchFamily="-84" charset="-128"/>
              </a:rPr>
              <a:t>Evolution</a:t>
            </a:r>
            <a:r>
              <a:rPr lang="es-ES_tradnl" altLang="ja-JP" sz="800" i="1" dirty="0">
                <a:latin typeface="Calibri" pitchFamily="34" charset="0"/>
                <a:ea typeface="ヒラギノ明朝 ProN W3" pitchFamily="-84" charset="-128"/>
              </a:rPr>
              <a:t> of </a:t>
            </a:r>
            <a:r>
              <a:rPr lang="es-ES_tradnl" altLang="ja-JP" sz="800" i="1" dirty="0" err="1">
                <a:latin typeface="Calibri" pitchFamily="34" charset="0"/>
                <a:ea typeface="ヒラギノ明朝 ProN W3" pitchFamily="-84" charset="-128"/>
              </a:rPr>
              <a:t>Privacy</a:t>
            </a:r>
            <a:r>
              <a:rPr lang="es-ES_tradnl" altLang="ja-JP" sz="800" i="1" dirty="0">
                <a:latin typeface="Calibri" pitchFamily="34" charset="0"/>
                <a:ea typeface="ヒラギノ明朝 ProN W3" pitchFamily="-84" charset="-128"/>
              </a:rPr>
              <a:t> on Facebook</a:t>
            </a:r>
            <a:r>
              <a:rPr lang="es-ES_tradnl" altLang="es-ES" sz="800" i="1" dirty="0">
                <a:latin typeface="Calibri" pitchFamily="34" charset="0"/>
                <a:ea typeface="ヒラギノ明朝 ProN W3" pitchFamily="-84" charset="-128"/>
              </a:rPr>
              <a:t>”</a:t>
            </a:r>
            <a:r>
              <a:rPr lang="es-ES_tradnl" altLang="ja-JP" sz="800" i="1" dirty="0">
                <a:latin typeface="Calibri" pitchFamily="34" charset="0"/>
                <a:ea typeface="ヒラギノ明朝 ProN W3" pitchFamily="-84" charset="-128"/>
              </a:rPr>
              <a:t>, http://</a:t>
            </a:r>
            <a:r>
              <a:rPr lang="es-ES_tradnl" altLang="ja-JP" sz="800" i="1" dirty="0" err="1">
                <a:latin typeface="Calibri" pitchFamily="34" charset="0"/>
                <a:ea typeface="ヒラギノ明朝 ProN W3" pitchFamily="-84" charset="-128"/>
              </a:rPr>
              <a:t>mattmckeon.com</a:t>
            </a:r>
            <a:r>
              <a:rPr lang="es-ES_tradnl" altLang="ja-JP" sz="800" i="1" dirty="0">
                <a:latin typeface="Calibri" pitchFamily="34" charset="0"/>
                <a:ea typeface="ヒラギノ明朝 ProN W3" pitchFamily="-84" charset="-128"/>
              </a:rPr>
              <a:t>/</a:t>
            </a:r>
            <a:r>
              <a:rPr lang="es-ES_tradnl" altLang="ja-JP" sz="800" i="1" dirty="0" err="1">
                <a:latin typeface="Calibri" pitchFamily="34" charset="0"/>
                <a:ea typeface="ヒラギノ明朝 ProN W3" pitchFamily="-84" charset="-128"/>
              </a:rPr>
              <a:t>facebook-privacy</a:t>
            </a:r>
            <a:r>
              <a:rPr lang="es-ES_tradnl" altLang="ja-JP" sz="800" i="1" dirty="0">
                <a:latin typeface="Calibri" pitchFamily="34" charset="0"/>
                <a:ea typeface="ヒラギノ明朝 ProN W3" pitchFamily="-84" charset="-128"/>
              </a:rPr>
              <a:t>/</a:t>
            </a:r>
            <a:endParaRPr lang="es-ES_tradnl" sz="800" i="1" dirty="0">
              <a:latin typeface="Calibri" pitchFamily="34" charset="0"/>
              <a:ea typeface="ヒラギノ明朝 ProN W3" pitchFamily="-84" charset="-128"/>
            </a:endParaRP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5956300" y="6292850"/>
            <a:ext cx="289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100">
                <a:sym typeface="Arial" pitchFamily="34" charset="0"/>
              </a:rPr>
              <a:t> </a:t>
            </a:r>
          </a:p>
        </p:txBody>
      </p:sp>
      <p:pic>
        <p:nvPicPr>
          <p:cNvPr id="6" name="Imagen 2" descr="fram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963" y="1125538"/>
            <a:ext cx="56800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2" descr="fram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963" y="1125538"/>
            <a:ext cx="56800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" descr="frame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1963" y="1125538"/>
            <a:ext cx="56800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2" descr="frame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1963" y="1125538"/>
            <a:ext cx="56800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2" descr="frame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1963" y="1125538"/>
            <a:ext cx="568007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75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568952" cy="8640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ヒラギノ明朝 ProN W6" charset="0"/>
                <a:cs typeface="ヒラギノ明朝 ProN W6" charset="0"/>
              </a:rPr>
              <a:t>En Europa, la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ヒラギノ明朝 ProN W6" charset="0"/>
                <a:cs typeface="ヒラギノ明朝 ProN W6" charset="0"/>
              </a:rPr>
              <a:t>cosa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ヒラギノ明朝 ProN W6" charset="0"/>
                <a:cs typeface="ヒラギノ明朝 ProN W6" charset="0"/>
              </a:rPr>
              <a:t> cambia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687586" y="1535906"/>
            <a:ext cx="7768828" cy="40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67881" indent="-239977" algn="just">
              <a:spcBef>
                <a:spcPts val="633"/>
              </a:spcBef>
              <a:buClr>
                <a:srgbClr val="E5E5FF"/>
              </a:buClr>
              <a:buSzPct val="89000"/>
              <a:buFont typeface="Symbol" charset="0"/>
              <a:buChar char="♦"/>
            </a:pPr>
            <a:r>
              <a:rPr lang="es-ES_tradnl" sz="2000" dirty="0">
                <a:latin typeface="Century Gothic" charset="0"/>
                <a:cs typeface="Century Gothic" charset="0"/>
                <a:sym typeface="Century Gothic" charset="0"/>
              </a:rPr>
              <a:t>Directiva 95/46/CE, de 24 de octubre de 1995.</a:t>
            </a:r>
          </a:p>
          <a:p>
            <a:pPr marL="267881" indent="-239977" algn="just">
              <a:spcBef>
                <a:spcPts val="633"/>
              </a:spcBef>
              <a:buClr>
                <a:srgbClr val="E5E5FF"/>
              </a:buClr>
              <a:buSzPct val="89000"/>
              <a:buFont typeface="Symbol" charset="0"/>
              <a:buChar char="♦"/>
            </a:pPr>
            <a:endParaRPr lang="en-US" sz="2000" dirty="0">
              <a:latin typeface="Century Gothic" charset="0"/>
              <a:cs typeface="Century Gothic" charset="0"/>
              <a:sym typeface="Century Gothic" charset="0"/>
            </a:endParaRPr>
          </a:p>
          <a:p>
            <a:pPr marL="267881" indent="-239977" algn="just">
              <a:spcBef>
                <a:spcPts val="633"/>
              </a:spcBef>
              <a:buClr>
                <a:srgbClr val="E5E5FF"/>
              </a:buClr>
              <a:buSzPct val="89000"/>
              <a:buFont typeface="Symbol" charset="0"/>
              <a:buChar char="♦"/>
            </a:pP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Ley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Orgánica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15/1999, de 13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diciembre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de 1999,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Protección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Datos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Carácter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Personal. (LOPD)</a:t>
            </a:r>
          </a:p>
          <a:p>
            <a:pPr marL="267881" indent="-239977" algn="just">
              <a:spcBef>
                <a:spcPts val="633"/>
              </a:spcBef>
              <a:buClr>
                <a:srgbClr val="E5E5FF"/>
              </a:buClr>
              <a:buSzPct val="89000"/>
              <a:buFont typeface="Symbol" charset="0"/>
              <a:buChar char="♦"/>
            </a:pPr>
            <a:endParaRPr lang="en-US" sz="2000" dirty="0">
              <a:latin typeface="Century Gothic" charset="0"/>
              <a:cs typeface="Century Gothic" charset="0"/>
              <a:sym typeface="Century Gothic" charset="0"/>
            </a:endParaRPr>
          </a:p>
          <a:p>
            <a:pPr marL="267881" indent="-239977" algn="just">
              <a:spcBef>
                <a:spcPts val="633"/>
              </a:spcBef>
              <a:buClr>
                <a:srgbClr val="E5E5FF"/>
              </a:buClr>
              <a:buSzPct val="89000"/>
              <a:buFont typeface="Symbol" charset="0"/>
              <a:buChar char="♦"/>
            </a:pP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Real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Decreto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1720/2007, de 21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diciembre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, 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por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el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que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se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aprueba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el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Reglamento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desarrollo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de la Ley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Orgánica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15/1999, de 13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junio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protección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datos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de </a:t>
            </a:r>
            <a:r>
              <a:rPr lang="en-US" sz="2000" dirty="0" err="1">
                <a:latin typeface="Century Gothic" charset="0"/>
                <a:cs typeface="Century Gothic" charset="0"/>
                <a:sym typeface="Century Gothic" charset="0"/>
              </a:rPr>
              <a:t>carácter</a:t>
            </a:r>
            <a:r>
              <a:rPr lang="en-US" sz="2000" dirty="0">
                <a:latin typeface="Century Gothic" charset="0"/>
                <a:cs typeface="Century Gothic" charset="0"/>
                <a:sym typeface="Century Gothic" charset="0"/>
              </a:rPr>
              <a:t> personal.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/>
              <a:t>Principios Básicos LOPD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0332315"/>
              </p:ext>
            </p:extLst>
          </p:nvPr>
        </p:nvGraphicFramePr>
        <p:xfrm>
          <a:off x="323528" y="1196752"/>
          <a:ext cx="8466138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Consentimiento de menores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i="1" dirty="0"/>
              <a:t>Artículo </a:t>
            </a:r>
            <a:r>
              <a:rPr lang="es-ES" i="1" dirty="0" smtClean="0"/>
              <a:t>13 RLOPD</a:t>
            </a:r>
            <a:endParaRPr lang="es-ES" i="1" dirty="0"/>
          </a:p>
          <a:p>
            <a:endParaRPr lang="es-ES" dirty="0"/>
          </a:p>
          <a:p>
            <a:r>
              <a:rPr lang="es-ES" i="1" dirty="0"/>
              <a:t>1. Podrá procederse al tratamiento de los datos de los </a:t>
            </a:r>
            <a:r>
              <a:rPr lang="es-ES" b="1" i="1" dirty="0"/>
              <a:t>mayores de catorce años </a:t>
            </a:r>
            <a:r>
              <a:rPr lang="es-ES" i="1" dirty="0"/>
              <a:t>con su consentimiento, salvo en aquellos casos en los que la Ley exija para su prestación la asistencia de los titulares de la patria potestad o tutela. En el caso de los menores de catorce años se requerirá el consentimiento de los </a:t>
            </a:r>
            <a:r>
              <a:rPr lang="es-ES" b="1" i="1" dirty="0"/>
              <a:t>padres o tutores</a:t>
            </a:r>
            <a:r>
              <a:rPr lang="es-ES" i="1" dirty="0"/>
              <a:t>.</a:t>
            </a:r>
          </a:p>
          <a:p>
            <a:endParaRPr lang="es-ES" i="1" dirty="0"/>
          </a:p>
          <a:p>
            <a:r>
              <a:rPr lang="es-ES" i="1" dirty="0"/>
              <a:t>2. En ningún caso podrán recabarse del menor datos que permitan obtener información sobre los </a:t>
            </a:r>
            <a:r>
              <a:rPr lang="es-ES" b="1" i="1" dirty="0"/>
              <a:t>demás miembros del grupo familiar</a:t>
            </a:r>
            <a:r>
              <a:rPr lang="es-ES" i="1" dirty="0"/>
              <a:t>, o sobre las características del mismo, como los datos relativos a la actividad profesional de los progenitores, información económica, datos sociológicos o cualesquiera otros, sin el consentimiento de los titulares de tales datos. No obstante, podrán recabarse los datos de </a:t>
            </a:r>
            <a:r>
              <a:rPr lang="es-ES" b="1" i="1" dirty="0"/>
              <a:t>identidad y dirección del padre, madre o tutor </a:t>
            </a:r>
            <a:r>
              <a:rPr lang="es-ES" i="1" dirty="0"/>
              <a:t>con la única finalidad de recabar la autorización prevista en el apartado anterior</a:t>
            </a:r>
            <a:r>
              <a:rPr lang="es-ES" i="1" dirty="0" smtClean="0"/>
              <a:t>.</a:t>
            </a:r>
            <a:endParaRPr lang="es-ES" i="1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3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535863" cy="816446"/>
          </a:xfrm>
        </p:spPr>
        <p:txBody>
          <a:bodyPr/>
          <a:lstStyle/>
          <a:p>
            <a:pPr eaLnBrk="1" hangingPunct="1"/>
            <a:r>
              <a:rPr lang="es-ES_tradnl" sz="3600" dirty="0">
                <a:latin typeface="Century Gothic" charset="0"/>
                <a:ea typeface="ヒラギノ明朝 ProN W6" charset="0"/>
                <a:cs typeface="ヒラギノ明朝 ProN W6" charset="0"/>
              </a:rPr>
              <a:t>La 2ª mayor mentira de Internet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 bwMode="auto">
          <a:xfrm>
            <a:off x="928688" y="1446213"/>
            <a:ext cx="73580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marL="617538" indent="-3508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400"/>
              </a:spcBef>
              <a:buSzPct val="74000"/>
            </a:pPr>
            <a:r>
              <a:rPr lang="es-ES_tradnl" sz="3400" i="1">
                <a:latin typeface="Century Gothic" charset="0"/>
                <a:ea typeface="ヒラギノ明朝 ProN W3" charset="0"/>
                <a:cs typeface="ヒラギノ明朝 ProN W3" charset="0"/>
                <a:sym typeface="Century Gothic" charset="0"/>
              </a:rPr>
              <a:t>“Sí, soy mayor de 18 años: Entrar”</a:t>
            </a:r>
          </a:p>
          <a:p>
            <a:pPr>
              <a:spcBef>
                <a:spcPts val="1400"/>
              </a:spcBef>
              <a:buSzPct val="74000"/>
            </a:pPr>
            <a:endParaRPr lang="es-ES_tradnl" sz="3400" i="1">
              <a:latin typeface="Century Gothic" charset="0"/>
              <a:ea typeface="ヒラギノ明朝 ProN W3" charset="0"/>
              <a:cs typeface="ヒラギノ明朝 ProN W3" charset="0"/>
              <a:sym typeface="Century Gothic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33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Century Gothic" charset="0"/>
                <a:ea typeface="ヒラギノ明朝 ProN W6" charset="0"/>
                <a:cs typeface="ヒラギノ明朝 ProN W6" charset="0"/>
              </a:rPr>
              <a:t>¿</a:t>
            </a:r>
            <a:r>
              <a:rPr lang="es-ES_tradnl" dirty="0">
                <a:latin typeface="Century Gothic" charset="0"/>
                <a:ea typeface="ヒラギノ明朝 ProN W6" charset="0"/>
                <a:cs typeface="ヒラギノ明朝 ProN W6" charset="0"/>
              </a:rPr>
              <a:t>Cuántos amigos tienes?</a:t>
            </a:r>
          </a:p>
        </p:txBody>
      </p:sp>
      <p:pic>
        <p:nvPicPr>
          <p:cNvPr id="49154" name="Marcador de contenido 4" descr="facebook_aep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0" b="-6750"/>
          <a:stretch>
            <a:fillRect/>
          </a:stretch>
        </p:blipFill>
        <p:spPr>
          <a:xfrm>
            <a:off x="660400" y="1392238"/>
            <a:ext cx="7827963" cy="4608512"/>
          </a:xfrm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56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s-ES_tradnl" dirty="0">
                <a:latin typeface="Century Gothic" charset="0"/>
                <a:ea typeface="ヒラギノ明朝 ProN W6" charset="0"/>
                <a:cs typeface="Century Gothic" charset="0"/>
                <a:sym typeface="Helvetica" charset="0"/>
              </a:rPr>
              <a:t>Web 2.0</a:t>
            </a:r>
            <a:endParaRPr lang="es-ES_tradnl" dirty="0">
              <a:latin typeface="Century Gothic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5956101" y="6343427"/>
            <a:ext cx="2893219" cy="1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r" defTabSz="321457"/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Pintos &amp; Salgado, 2015</a:t>
            </a:r>
            <a:endParaRPr lang="es-ES_tradnl" dirty="0"/>
          </a:p>
        </p:txBody>
      </p:sp>
      <p:pic>
        <p:nvPicPr>
          <p:cNvPr id="43012" name="Pictur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357813" cy="50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21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Criminalidad Informática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Symbol" charset="2"/>
              <a:buNone/>
              <a:defRPr/>
            </a:pPr>
            <a:r>
              <a:rPr lang="es-ES_tradnl"/>
              <a:t>Nuevas formas de comisión de los delitos clásicos y nuevas figuras delictivas.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Obtención</a:t>
            </a:r>
            <a:r>
              <a:rPr lang="en-US" dirty="0" smtClean="0"/>
              <a:t> de </a:t>
            </a:r>
            <a:r>
              <a:rPr lang="en-US" dirty="0" err="1" smtClean="0"/>
              <a:t>evidencias</a:t>
            </a:r>
            <a:endParaRPr lang="en-US" dirty="0"/>
          </a:p>
        </p:txBody>
      </p:sp>
      <p:pic>
        <p:nvPicPr>
          <p:cNvPr id="1945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b="11874"/>
          <a:stretch>
            <a:fillRect/>
          </a:stretch>
        </p:blipFill>
        <p:spPr>
          <a:xfrm>
            <a:off x="1179835" y="1656457"/>
            <a:ext cx="6795492" cy="4000500"/>
          </a:xfrm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Víctor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Complejidad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endParaRPr lang="en-US" dirty="0"/>
          </a:p>
        </p:txBody>
      </p:sp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8549"/>
          <a:stretch>
            <a:fillRect/>
          </a:stretch>
        </p:blipFill>
        <p:spPr>
          <a:xfrm>
            <a:off x="1281411" y="1606228"/>
            <a:ext cx="6709544" cy="3949154"/>
          </a:xfrm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Víctor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Determinación</a:t>
            </a:r>
            <a:r>
              <a:rPr lang="en-US" dirty="0" smtClean="0"/>
              <a:t> del </a:t>
            </a:r>
            <a:r>
              <a:rPr lang="en-US" dirty="0" err="1" smtClean="0"/>
              <a:t>sujeto</a:t>
            </a:r>
            <a:endParaRPr lang="en-US" dirty="0"/>
          </a:p>
        </p:txBody>
      </p:sp>
      <p:pic>
        <p:nvPicPr>
          <p:cNvPr id="2355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b="9990"/>
          <a:stretch>
            <a:fillRect/>
          </a:stretch>
        </p:blipFill>
        <p:spPr>
          <a:xfrm>
            <a:off x="1129605" y="1707803"/>
            <a:ext cx="6881441" cy="4050730"/>
          </a:xfrm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Víctor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Conexión</a:t>
            </a:r>
            <a:r>
              <a:rPr lang="en-US" dirty="0" smtClean="0"/>
              <a:t> de </a:t>
            </a:r>
            <a:r>
              <a:rPr lang="en-US" dirty="0" err="1" smtClean="0"/>
              <a:t>Causalidad</a:t>
            </a:r>
            <a:endParaRPr lang="en-US" dirty="0"/>
          </a:p>
        </p:txBody>
      </p:sp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 b="5612"/>
          <a:stretch>
            <a:fillRect/>
          </a:stretch>
        </p:blipFill>
        <p:spPr>
          <a:xfrm>
            <a:off x="1179836" y="1656458"/>
            <a:ext cx="6734100" cy="3963665"/>
          </a:xfrm>
        </p:spPr>
      </p:pic>
      <p:sp>
        <p:nvSpPr>
          <p:cNvPr id="25603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Víctor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Especializados</a:t>
            </a:r>
            <a:endParaRPr lang="en-US" dirty="0"/>
          </a:p>
        </p:txBody>
      </p:sp>
      <p:sp>
        <p:nvSpPr>
          <p:cNvPr id="88066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Víctor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80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8" y="1727895"/>
            <a:ext cx="2936751" cy="36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1" y="1909837"/>
            <a:ext cx="4464844" cy="33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Pericial</a:t>
            </a:r>
            <a:r>
              <a:rPr lang="en-US" dirty="0" smtClean="0"/>
              <a:t> </a:t>
            </a:r>
            <a:r>
              <a:rPr lang="en-US" dirty="0" err="1" smtClean="0"/>
              <a:t>Informática</a:t>
            </a:r>
            <a:r>
              <a:rPr lang="en-US" dirty="0" smtClean="0"/>
              <a:t> </a:t>
            </a:r>
            <a:r>
              <a:rPr lang="en-US" dirty="0" err="1" smtClean="0"/>
              <a:t>Forense</a:t>
            </a:r>
            <a:endParaRPr lang="en-US" dirty="0"/>
          </a:p>
        </p:txBody>
      </p:sp>
      <p:pic>
        <p:nvPicPr>
          <p:cNvPr id="90114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b="951"/>
          <a:stretch>
            <a:fillRect/>
          </a:stretch>
        </p:blipFill>
        <p:spPr>
          <a:xfrm>
            <a:off x="1281411" y="1606228"/>
            <a:ext cx="6687220" cy="3936876"/>
          </a:xfrm>
        </p:spPr>
      </p:pic>
      <p:sp>
        <p:nvSpPr>
          <p:cNvPr id="9011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Víctor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Código Penal de 1995</a:t>
            </a:r>
          </a:p>
        </p:txBody>
      </p:sp>
      <p:sp>
        <p:nvSpPr>
          <p:cNvPr id="727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7776864" cy="4353347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ts val="1488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Contenidos ilícitos</a:t>
            </a:r>
            <a:r>
              <a:rPr lang="es-ES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pPr eaLnBrk="1" hangingPunct="1">
              <a:spcBef>
                <a:spcPct val="10000"/>
              </a:spcBef>
              <a:spcAft>
                <a:spcPts val="1488"/>
              </a:spcAft>
            </a:pPr>
            <a:endParaRPr lang="es-ES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 eaLnBrk="1" hangingPunct="1">
              <a:spcBef>
                <a:spcPct val="10000"/>
              </a:spcBef>
              <a:spcAft>
                <a:spcPts val="1488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Delitos contra el Honor.</a:t>
            </a:r>
          </a:p>
          <a:p>
            <a:pPr eaLnBrk="1" hangingPunct="1">
              <a:spcBef>
                <a:spcPct val="10000"/>
              </a:spcBef>
              <a:spcAft>
                <a:spcPts val="1488"/>
              </a:spcAft>
            </a:pPr>
            <a:endParaRPr lang="es-ES" dirty="0" smtClean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 eaLnBrk="1" hangingPunct="1">
              <a:spcBef>
                <a:spcPct val="10000"/>
              </a:spcBef>
              <a:spcAft>
                <a:spcPts val="1488"/>
              </a:spcAft>
            </a:pPr>
            <a:r>
              <a:rPr lang="es-ES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Delitos </a:t>
            </a: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contra la intimidad y el derecho a la propia imagen</a:t>
            </a:r>
            <a:r>
              <a:rPr lang="es-ES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.</a:t>
            </a:r>
            <a:endParaRPr lang="es-ES" dirty="0">
              <a:latin typeface="Century Goth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Contenidos Ilícitos en Redes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598"/>
              </a:spcBef>
              <a:spcAft>
                <a:spcPts val="1800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Corrupción de menores:</a:t>
            </a:r>
          </a:p>
          <a:p>
            <a:pPr lvl="1" eaLnBrk="1" hangingPunct="1">
              <a:spcAft>
                <a:spcPts val="1800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Exhibicionismo y provocación sexual (Art. 186 CP)</a:t>
            </a:r>
          </a:p>
          <a:p>
            <a:pPr lvl="1" algn="just">
              <a:spcBef>
                <a:spcPts val="598"/>
              </a:spcBef>
              <a:spcAft>
                <a:spcPts val="1800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Prostitución (art. 189.1 CP)</a:t>
            </a:r>
          </a:p>
          <a:p>
            <a:pPr algn="just">
              <a:spcBef>
                <a:spcPts val="1204"/>
              </a:spcBef>
              <a:spcAft>
                <a:spcPts val="1800"/>
              </a:spcAft>
            </a:pPr>
            <a:r>
              <a:rPr lang="es-ES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Apología </a:t>
            </a: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del delito:</a:t>
            </a:r>
          </a:p>
          <a:p>
            <a:pPr lvl="1" algn="just">
              <a:spcBef>
                <a:spcPts val="598"/>
              </a:spcBef>
              <a:spcAft>
                <a:spcPts val="1800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Concepto (art. 18.1, párrafo 2º CP)</a:t>
            </a:r>
          </a:p>
          <a:p>
            <a:pPr lvl="1" algn="just">
              <a:spcBef>
                <a:spcPts val="598"/>
              </a:spcBef>
              <a:spcAft>
                <a:spcPts val="1800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Apología del genocidio (art. 608.2 CP)</a:t>
            </a:r>
            <a:endParaRPr lang="es-ES_tradnl" dirty="0">
              <a:latin typeface="Century Goth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Reforma 2010</a:t>
            </a:r>
          </a:p>
        </p:txBody>
      </p:sp>
      <p:sp>
        <p:nvSpPr>
          <p:cNvPr id="74754" name="Marcador de contenido 2"/>
          <p:cNvSpPr>
            <a:spLocks noGrp="1"/>
          </p:cNvSpPr>
          <p:nvPr>
            <p:ph idx="1"/>
          </p:nvPr>
        </p:nvSpPr>
        <p:spPr>
          <a:xfrm>
            <a:off x="539553" y="1371823"/>
            <a:ext cx="8451528" cy="4723805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latin typeface="Century Gothic" charset="0"/>
                <a:ea typeface="ヒラギノ明朝 ProN W3" charset="0"/>
                <a:cs typeface="ヒラギノ明朝 ProN W3" charset="0"/>
              </a:rPr>
              <a:t>Artículo 183 bis. </a:t>
            </a:r>
            <a:r>
              <a:rPr lang="es-ES_tradnl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- </a:t>
            </a:r>
            <a:r>
              <a:rPr lang="es-ES_tradnl" i="1" dirty="0" err="1" smtClean="0">
                <a:latin typeface="Century Gothic" charset="0"/>
                <a:ea typeface="ヒラギノ明朝 ProN W3" charset="0"/>
                <a:cs typeface="ヒラギノ明朝 ProN W3" charset="0"/>
              </a:rPr>
              <a:t>Grooming</a:t>
            </a:r>
            <a:endParaRPr lang="es-ES_tradnl" i="1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r>
              <a:rPr lang="es-ES_tradnl" i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“El </a:t>
            </a:r>
            <a:r>
              <a:rPr lang="es-ES_tradnl" i="1" dirty="0">
                <a:latin typeface="Century Gothic" charset="0"/>
                <a:ea typeface="ヒラギノ明朝 ProN W3" charset="0"/>
                <a:cs typeface="ヒラギノ明朝 ProN W3" charset="0"/>
              </a:rPr>
              <a:t>que a través de Internet, del teléfono o de cualquier otra tecnología de la información y la comunicación </a:t>
            </a:r>
            <a:r>
              <a:rPr lang="es-ES_tradnl" b="1" i="1" dirty="0">
                <a:latin typeface="Century Gothic" charset="0"/>
                <a:ea typeface="ヒラギノ明朝 ProN W3" charset="0"/>
                <a:cs typeface="ヒラギノ明朝 ProN W3" charset="0"/>
              </a:rPr>
              <a:t>contacte con un menor de trece años y proponga concertar un encuentro</a:t>
            </a:r>
            <a:r>
              <a:rPr lang="es-ES_tradnl" i="1" dirty="0">
                <a:latin typeface="Century Gothic" charset="0"/>
                <a:ea typeface="ヒラギノ明朝 ProN W3" charset="0"/>
                <a:cs typeface="ヒラギノ明朝 ProN W3" charset="0"/>
              </a:rPr>
              <a:t> con el mismo a fin de cometer cualquiera de los delitos descritos en los artículos 178 a 183 y 189, siempre que tal propuesta se acompañe de actos materiales encaminados al acercamiento, será castigado con la pena de uno a tres años de prisión o multa de doce a veinticuatro meses, sin perjuicio de las penas correspondientes a los delitos en su caso cometidos. Las penas se impondrán en su mitad superior cuando el acercamiento se obtenga mediante coacción, intimidación o engaño</a:t>
            </a:r>
            <a:r>
              <a:rPr lang="es-ES_tradnl" i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.”</a:t>
            </a:r>
            <a:endParaRPr lang="es-ES_tradnl" i="1" dirty="0">
              <a:latin typeface="Century Goth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>
                <a:latin typeface="Century Gothic" charset="0"/>
                <a:ea typeface="ヒラギノ明朝 ProN W6" charset="0"/>
                <a:cs typeface="ヒラギノ明朝 ProN W6" charset="0"/>
              </a:rPr>
              <a:t>¿Por qué son gratis?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928687" y="4714875"/>
            <a:ext cx="7358063" cy="12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marL="617538" indent="-350838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>
              <a:spcBef>
                <a:spcPts val="1406"/>
              </a:spcBef>
              <a:buSzPct val="74000"/>
            </a:pPr>
            <a:r>
              <a:rPr lang="es-ES_tradnl" sz="3100" i="1">
                <a:solidFill>
                  <a:schemeClr val="tx1"/>
                </a:solidFill>
                <a:latin typeface="Century Gothic" charset="0"/>
                <a:sym typeface="Century Gothic" charset="0"/>
              </a:rPr>
              <a:t>No hay nada gratis en Internet: Pagamos con nuestros datos…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78" y="1178719"/>
            <a:ext cx="3571875" cy="35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Marcador de pie de página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75" y="6278687"/>
            <a:ext cx="2895451" cy="4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1pPr>
            <a:lvl2pPr marL="522368" indent="-200911" eaLnBrk="0" hangingPunct="0"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2pPr>
            <a:lvl3pPr marL="803643" indent="-160729" eaLnBrk="0" hangingPunct="0"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3pPr>
            <a:lvl4pPr marL="1125101" indent="-160729" eaLnBrk="0" hangingPunct="0"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4pPr>
            <a:lvl5pPr marL="1446558" indent="-160729" eaLnBrk="0" hangingPunct="0"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Cochin" charset="0"/>
                <a:ea typeface="ヒラギノ明朝 ProN W3" charset="0"/>
                <a:cs typeface="ヒラギノ明朝 ProN W3" charset="0"/>
                <a:sym typeface="Cochin" charset="0"/>
              </a:defRPr>
            </a:lvl9pPr>
          </a:lstStyle>
          <a:p>
            <a:pPr eaLnBrk="1" hangingPunct="1"/>
            <a:r>
              <a:rPr lang="es-ES_tradnl"/>
              <a:t> </a:t>
            </a:r>
            <a:endParaRPr lang="es-ES"/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latin typeface="Century Gothic" charset="0"/>
                <a:ea typeface="ヒラギノ明朝 ProN W6" charset="0"/>
                <a:cs typeface="ヒラギノ明朝 ProN W6" charset="0"/>
              </a:rPr>
              <a:t>Delitos contra el Honor</a:t>
            </a:r>
            <a:endParaRPr lang="es-ES_tradnl" dirty="0">
              <a:latin typeface="Century Gothic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797" y="4929188"/>
            <a:ext cx="7661672" cy="1598414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s-ES_tradnl" sz="2200">
                <a:latin typeface="Century Gothic" charset="0"/>
                <a:ea typeface="ヒラギノ明朝 ProN W3" charset="0"/>
                <a:cs typeface="ヒラギノ明朝 ProN W3" charset="0"/>
              </a:rPr>
              <a:t>Derecho al Honor (Art. 18.1 Constitución)</a:t>
            </a:r>
          </a:p>
          <a:p>
            <a:pPr algn="ctr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s-ES_tradnl" sz="2200">
                <a:latin typeface="Century Gothic" charset="0"/>
                <a:ea typeface="ヒラギノ明朝 ProN W3" charset="0"/>
                <a:cs typeface="ヒラギノ明朝 ProN W3" charset="0"/>
              </a:rPr>
              <a:t>Calumnias (art. 205 CP) e Injurias (art. 208 CP)</a:t>
            </a:r>
          </a:p>
        </p:txBody>
      </p:sp>
      <p:sp>
        <p:nvSpPr>
          <p:cNvPr id="75780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5781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1339453"/>
            <a:ext cx="53578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6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/>
              <a:t>Delitos contra la </a:t>
            </a:r>
            <a:r>
              <a:rPr lang="es-ES_tradnl" dirty="0" smtClean="0"/>
              <a:t>Intimidad (I)</a:t>
            </a:r>
            <a:endParaRPr lang="es-ES_tradnl" dirty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598"/>
              </a:spcAft>
            </a:pP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Artículo 197 del Código 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Penal (redacción</a:t>
            </a:r>
            <a:r>
              <a:rPr lang="es-ES_tradnl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 2015)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:</a:t>
            </a:r>
            <a:endParaRPr lang="es-ES" sz="1700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 lvl="1" algn="just" eaLnBrk="1" hangingPunct="1"/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1. El que, para descubrir los secretos o vulnerar la intimidad de otro, sin su consentimiento, </a:t>
            </a:r>
            <a:r>
              <a:rPr lang="es-ES" b="1" dirty="0">
                <a:latin typeface="Century Gothic" charset="0"/>
                <a:ea typeface="ヒラギノ明朝 ProN W3" charset="0"/>
                <a:cs typeface="ヒラギノ明朝 ProN W3" charset="0"/>
              </a:rPr>
              <a:t>se apodere </a:t>
            </a: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de sus papeles, cartas, mensajes de correo electrónico o cualesquiera otros documentos o efectos </a:t>
            </a:r>
            <a:r>
              <a:rPr lang="es-ES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personales</a:t>
            </a:r>
            <a:r>
              <a:rPr lang="es-ES" dirty="0" smtClean="0">
                <a:solidFill>
                  <a:srgbClr val="FF0000"/>
                </a:solidFill>
                <a:latin typeface="Century Gothic" charset="0"/>
                <a:ea typeface="ヒラギノ明朝 ProN W3" charset="0"/>
                <a:cs typeface="ヒラギノ明朝 ProN W3" charset="0"/>
              </a:rPr>
              <a:t>,</a:t>
            </a:r>
            <a:r>
              <a:rPr lang="es-ES" b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 </a:t>
            </a:r>
            <a:r>
              <a:rPr lang="es-ES" b="1" dirty="0">
                <a:latin typeface="Century Gothic" charset="0"/>
                <a:ea typeface="ヒラギノ明朝 ProN W3" charset="0"/>
                <a:cs typeface="ヒラギノ明朝 ProN W3" charset="0"/>
              </a:rPr>
              <a:t>intercepte </a:t>
            </a: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sus telecomunicaciones o utilice artificios técnicos de escucha, transmisión, grabación o reproducción del sonido o de la imagen, o de cualquier otra señal de comunicación, será castigado con las penas de prisión de uno a cuatro años y multa de doce a veinticuatro meses.</a:t>
            </a:r>
            <a:endParaRPr lang="es-ES_tradnl" sz="1700" dirty="0">
              <a:latin typeface="Century Goth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/>
              <a:t>Delitos contra la </a:t>
            </a:r>
            <a:r>
              <a:rPr lang="es-ES_tradnl" dirty="0" smtClean="0"/>
              <a:t>Intimidad (II)</a:t>
            </a:r>
            <a:endParaRPr lang="es-ES_tradnl" dirty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spcAft>
                <a:spcPts val="598"/>
              </a:spcAft>
            </a:pP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Artículo 197 del Código 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Penal (redacción</a:t>
            </a:r>
            <a:r>
              <a:rPr lang="es-ES_tradnl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 2015)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:</a:t>
            </a:r>
            <a:endParaRPr lang="es-ES" sz="1700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 lvl="1" algn="just">
              <a:spcAft>
                <a:spcPts val="600"/>
              </a:spcAft>
            </a:pP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2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. Las 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mismas penas se impondrán al que, sin estar autorizado,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se apodere</a:t>
            </a:r>
            <a:r>
              <a:rPr lang="es-ES" sz="1700" b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, utilice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o modifique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, en perjuicio de tercero,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datos reservados de carácter personal </a:t>
            </a:r>
            <a:r>
              <a:rPr lang="es-ES" sz="1700" b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o familiar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de otro que se hallen registrados en ficheros o soportes informáticos</a:t>
            </a:r>
            <a:r>
              <a:rPr lang="es-ES" sz="1700" b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, electrónicos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o telemáticos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, o en cualquier otro tipo de archivo o registro público 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o privado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. Iguales penas se impondrán a quien, sin estar autorizado, acceda 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por cualquier 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medio a los mismos y a quien los altere o utilice en perjuicio del titular delos datos o de un tercero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pPr lvl="1" algn="just">
              <a:spcAft>
                <a:spcPts val="600"/>
              </a:spcAft>
            </a:pP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3. Se 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impondrá la pena de prisión de dos a cinco años si se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difunden, </a:t>
            </a:r>
            <a:r>
              <a:rPr lang="es-ES" sz="1700" b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revelan o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ceden a terceros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 los datos o hechos descubiertos o las imágenes captadas a 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que se 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refieren los números anteriores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. </a:t>
            </a:r>
          </a:p>
          <a:p>
            <a:pPr lvl="1" algn="just">
              <a:spcAft>
                <a:spcPts val="600"/>
              </a:spcAft>
            </a:pP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Será 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castigado con las penas de prisión de uno a tres años y multa de doce </a:t>
            </a:r>
            <a:r>
              <a:rPr lang="es-ES" sz="1700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a veinticuatro 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meses, el que,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con conocimiento de su origen ilícito y sin haber </a:t>
            </a:r>
            <a:r>
              <a:rPr lang="es-ES" sz="1700" b="1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tomado parte </a:t>
            </a:r>
            <a:r>
              <a:rPr lang="es-ES" sz="1700" b="1" dirty="0">
                <a:latin typeface="Century Gothic" charset="0"/>
                <a:ea typeface="ヒラギノ明朝 ProN W3" charset="0"/>
                <a:cs typeface="ヒラギノ明朝 ProN W3" charset="0"/>
              </a:rPr>
              <a:t>en su descubrimiento</a:t>
            </a:r>
            <a:r>
              <a:rPr lang="es-ES" sz="1700" dirty="0">
                <a:latin typeface="Century Gothic" charset="0"/>
                <a:ea typeface="ヒラギノ明朝 ProN W3" charset="0"/>
                <a:cs typeface="ヒラギノ明朝 ProN W3" charset="0"/>
              </a:rPr>
              <a:t>, realizare la conducta descrita en el párrafo anterior.</a:t>
            </a:r>
            <a:endParaRPr lang="es-ES_tradnl" sz="1300" dirty="0">
              <a:latin typeface="Century Goth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¿Imágenes captadas con consentimiento?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s-ES" dirty="0" smtClean="0"/>
              <a:t>Su difusión </a:t>
            </a:r>
            <a:r>
              <a:rPr lang="es-ES" dirty="0"/>
              <a:t>n</a:t>
            </a:r>
            <a:r>
              <a:rPr lang="es-ES" dirty="0" smtClean="0"/>
              <a:t>o está tipificada en el vigente art. 197 CP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Tampoco como delito contra la integridad moral art. 173.1 CP:</a:t>
            </a:r>
            <a:endParaRPr lang="es-ES" dirty="0"/>
          </a:p>
          <a:p>
            <a:pPr lvl="1">
              <a:spcAft>
                <a:spcPts val="600"/>
              </a:spcAft>
            </a:pPr>
            <a:r>
              <a:rPr lang="es-ES" dirty="0"/>
              <a:t>1. El que infligiera a otra persona un trato degradante, menoscabando gravemente su integridad moral, será castigado con la pena de prisión de seis meses a dos años.</a:t>
            </a:r>
            <a:endParaRPr lang="es-ES" dirty="0" smtClean="0"/>
          </a:p>
          <a:p>
            <a:pPr>
              <a:spcAft>
                <a:spcPts val="600"/>
              </a:spcAft>
            </a:pPr>
            <a:r>
              <a:rPr lang="es-ES" dirty="0" smtClean="0"/>
              <a:t>197.7 en </a:t>
            </a:r>
            <a:r>
              <a:rPr lang="es-ES" dirty="0"/>
              <a:t>Ley Orgánica </a:t>
            </a:r>
            <a:r>
              <a:rPr lang="es-ES" dirty="0" smtClean="0"/>
              <a:t>1/2015 </a:t>
            </a:r>
            <a:r>
              <a:rPr lang="es-ES" dirty="0"/>
              <a:t>de </a:t>
            </a:r>
            <a:r>
              <a:rPr lang="es-ES" dirty="0" smtClean="0"/>
              <a:t>Reforma CP (En vigor 1-7-2015):</a:t>
            </a:r>
            <a:endParaRPr lang="es-ES" i="1" dirty="0"/>
          </a:p>
          <a:p>
            <a:pPr lvl="1">
              <a:spcAft>
                <a:spcPts val="600"/>
              </a:spcAft>
            </a:pPr>
            <a:r>
              <a:rPr lang="es-ES" i="1" dirty="0" smtClean="0"/>
              <a:t>“</a:t>
            </a:r>
            <a:r>
              <a:rPr lang="es-ES" i="1" dirty="0"/>
              <a:t>7. Será castigado con una pena de prisión de tres meses a un año o multa </a:t>
            </a:r>
            <a:r>
              <a:rPr lang="es-ES" i="1" dirty="0" smtClean="0"/>
              <a:t>de seis </a:t>
            </a:r>
            <a:r>
              <a:rPr lang="es-ES" i="1" dirty="0"/>
              <a:t>a doce meses el que, </a:t>
            </a:r>
            <a:r>
              <a:rPr lang="es-ES" b="1" i="1" dirty="0"/>
              <a:t>sin autorización de la persona afectada, difunda, </a:t>
            </a:r>
            <a:r>
              <a:rPr lang="es-ES" b="1" i="1" dirty="0" smtClean="0"/>
              <a:t>revele o </a:t>
            </a:r>
            <a:r>
              <a:rPr lang="es-ES" b="1" i="1" dirty="0"/>
              <a:t>ceda a terceros</a:t>
            </a:r>
            <a:r>
              <a:rPr lang="es-ES" i="1" dirty="0"/>
              <a:t> imágenes o grabaciones audiovisuales de aquélla que </a:t>
            </a:r>
            <a:r>
              <a:rPr lang="es-ES" i="1" dirty="0" smtClean="0"/>
              <a:t>hubiera obtenido </a:t>
            </a:r>
            <a:r>
              <a:rPr lang="es-ES" i="1" dirty="0"/>
              <a:t>con su anuencia en un domicilio o en cualquier otro lugar fuera del </a:t>
            </a:r>
            <a:r>
              <a:rPr lang="es-ES" i="1" dirty="0" smtClean="0"/>
              <a:t>alcance de </a:t>
            </a:r>
            <a:r>
              <a:rPr lang="es-ES" i="1" dirty="0"/>
              <a:t>la mirada de terceros, cuando la divulgación menoscabe gravemente la </a:t>
            </a:r>
            <a:r>
              <a:rPr lang="es-ES" i="1" dirty="0" smtClean="0"/>
              <a:t>intimidad personal </a:t>
            </a:r>
            <a:r>
              <a:rPr lang="es-ES" i="1" dirty="0"/>
              <a:t>de esa persona</a:t>
            </a:r>
            <a:r>
              <a:rPr lang="es-ES" i="1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s-ES" i="1" dirty="0" smtClean="0"/>
              <a:t>La </a:t>
            </a:r>
            <a:r>
              <a:rPr lang="es-ES" i="1" dirty="0"/>
              <a:t>pena se impondrá en su mitad superior cuando los hechos hubieran </a:t>
            </a:r>
            <a:r>
              <a:rPr lang="es-ES" i="1" dirty="0" smtClean="0"/>
              <a:t>sido cometidos </a:t>
            </a:r>
            <a:r>
              <a:rPr lang="es-ES" i="1" dirty="0"/>
              <a:t>por el </a:t>
            </a:r>
            <a:r>
              <a:rPr lang="es-ES" b="1" i="1" dirty="0"/>
              <a:t>cónyuge</a:t>
            </a:r>
            <a:r>
              <a:rPr lang="es-ES" i="1" dirty="0"/>
              <a:t> o por persona que esté o haya estado unida a él </a:t>
            </a:r>
            <a:r>
              <a:rPr lang="es-ES" i="1" dirty="0" smtClean="0"/>
              <a:t>por análoga </a:t>
            </a:r>
            <a:r>
              <a:rPr lang="es-ES" i="1" dirty="0"/>
              <a:t>relación de afectividad, aun sin convivencia, la víctima fuera menor </a:t>
            </a:r>
            <a:r>
              <a:rPr lang="es-ES" i="1" dirty="0" smtClean="0"/>
              <a:t>de edad </a:t>
            </a:r>
            <a:r>
              <a:rPr lang="es-ES" i="1" dirty="0"/>
              <a:t>o una persona con discapacidad necesitada de especial protección, o </a:t>
            </a:r>
            <a:r>
              <a:rPr lang="es-ES" i="1" dirty="0" smtClean="0"/>
              <a:t>los hechos </a:t>
            </a:r>
            <a:r>
              <a:rPr lang="es-ES" i="1" dirty="0"/>
              <a:t>se hubieran cometido con una finalidad lucrativa."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5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Ciberamenazas graves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 smtClean="0"/>
              <a:t>Art. 169.1 </a:t>
            </a:r>
            <a:r>
              <a:rPr lang="es-ES" dirty="0"/>
              <a:t>del </a:t>
            </a:r>
            <a:r>
              <a:rPr lang="es-ES" dirty="0" smtClean="0"/>
              <a:t>Código Penal:</a:t>
            </a:r>
          </a:p>
          <a:p>
            <a:pPr lvl="1">
              <a:spcAft>
                <a:spcPts val="600"/>
              </a:spcAft>
            </a:pPr>
            <a:r>
              <a:rPr lang="es-ES" i="1" dirty="0"/>
              <a:t>“El que amenazare a otro con causarle a él, a su familia o a otras personas </a:t>
            </a:r>
            <a:r>
              <a:rPr lang="es-ES" i="1" dirty="0" smtClean="0"/>
              <a:t>… un </a:t>
            </a:r>
            <a:r>
              <a:rPr lang="es-ES" i="1" dirty="0"/>
              <a:t>mal que constituya delitos </a:t>
            </a:r>
            <a:r>
              <a:rPr lang="es-ES" i="1" dirty="0" smtClean="0"/>
              <a:t>…, </a:t>
            </a:r>
            <a:r>
              <a:rPr lang="es-ES" i="1" dirty="0"/>
              <a:t>será castigado</a:t>
            </a:r>
            <a:r>
              <a:rPr lang="es-ES" i="1" dirty="0" smtClean="0"/>
              <a:t>:</a:t>
            </a:r>
            <a:endParaRPr lang="es-ES" i="1" dirty="0"/>
          </a:p>
          <a:p>
            <a:pPr lvl="2">
              <a:spcAft>
                <a:spcPts val="600"/>
              </a:spcAft>
            </a:pPr>
            <a:r>
              <a:rPr lang="es-ES" i="1" dirty="0"/>
              <a:t>    1.º Con la pena de prisión de uno a cinco años, si se hubiere hecho la amenaza exigiendo una </a:t>
            </a:r>
            <a:r>
              <a:rPr lang="es-ES" i="1" dirty="0" smtClean="0"/>
              <a:t>… condición … y </a:t>
            </a:r>
            <a:r>
              <a:rPr lang="es-ES" i="1" dirty="0"/>
              <a:t>el culpable hubiere conseguido su propósito. De no conseguirlo, se impondrá la pena de prisión de seis meses a tres años</a:t>
            </a:r>
            <a:r>
              <a:rPr lang="es-ES" i="1" dirty="0" smtClean="0"/>
              <a:t>.</a:t>
            </a:r>
            <a:endParaRPr lang="es-ES" i="1" dirty="0"/>
          </a:p>
          <a:p>
            <a:pPr lvl="2">
              <a:spcAft>
                <a:spcPts val="600"/>
              </a:spcAft>
            </a:pPr>
            <a:r>
              <a:rPr lang="es-ES" i="1" dirty="0"/>
              <a:t>    Las penas señaladas en el párrafo anterior se impondrán en su </a:t>
            </a:r>
            <a:r>
              <a:rPr lang="es-ES" b="1" i="1" dirty="0"/>
              <a:t>mitad superior </a:t>
            </a:r>
            <a:r>
              <a:rPr lang="es-ES" i="1" dirty="0"/>
              <a:t>si las amenazas se hicieren </a:t>
            </a:r>
            <a:r>
              <a:rPr lang="es-ES" b="1" i="1" dirty="0"/>
              <a:t>por escrito, por teléfono o por cualquier medio de comunicación o de reproducción</a:t>
            </a:r>
            <a:r>
              <a:rPr lang="es-ES" i="1" dirty="0"/>
              <a:t>, </a:t>
            </a:r>
            <a:r>
              <a:rPr lang="es-ES" i="1" dirty="0" smtClean="0"/>
              <a:t>...</a:t>
            </a:r>
            <a:endParaRPr lang="es-ES" i="1" dirty="0"/>
          </a:p>
          <a:p>
            <a:pPr lvl="2">
              <a:spcAft>
                <a:spcPts val="600"/>
              </a:spcAft>
            </a:pPr>
            <a:r>
              <a:rPr lang="es-ES" i="1" dirty="0"/>
              <a:t>    2.º Con la pena de prisión de seis meses a dos años, cuando la amenaza no haya sido condicional</a:t>
            </a:r>
            <a:r>
              <a:rPr lang="es-ES" i="1" dirty="0" smtClean="0"/>
              <a:t>.”</a:t>
            </a:r>
            <a:endParaRPr lang="es-ES" i="1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Ciberamenazas leves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 smtClean="0"/>
              <a:t>Art. 171.4 </a:t>
            </a:r>
            <a:r>
              <a:rPr lang="es-ES" dirty="0"/>
              <a:t>del </a:t>
            </a:r>
            <a:r>
              <a:rPr lang="es-ES" dirty="0" smtClean="0"/>
              <a:t>Código Penal:</a:t>
            </a:r>
          </a:p>
          <a:p>
            <a:pPr lvl="1">
              <a:spcAft>
                <a:spcPts val="600"/>
              </a:spcAft>
            </a:pPr>
            <a:r>
              <a:rPr lang="es-ES" sz="2400" i="1" dirty="0"/>
              <a:t>“4. El que de modo leve amenace a quien sea o haya sido su esposa, o mujer que esté o haya estado ligada a él por una análoga relación de afectividad aun sin convivencia, será castigado con la pena de prisión de </a:t>
            </a:r>
            <a:r>
              <a:rPr lang="es-ES" sz="2400" b="1" i="1" dirty="0"/>
              <a:t>seis meses a un año </a:t>
            </a:r>
            <a:r>
              <a:rPr lang="es-ES" sz="2400" i="1" dirty="0" smtClean="0"/>
              <a:t>....</a:t>
            </a:r>
            <a:endParaRPr lang="es-ES" sz="2400" i="1" dirty="0"/>
          </a:p>
          <a:p>
            <a:pPr lvl="1">
              <a:spcAft>
                <a:spcPts val="600"/>
              </a:spcAft>
            </a:pPr>
            <a:r>
              <a:rPr lang="es-ES" sz="2400" i="1" dirty="0"/>
              <a:t>Igual pena se impondrá al que de modo leve amenace a una persona especialmente vulnerable que conviva con el autor.”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Ciberacoso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 err="1" smtClean="0"/>
              <a:t>Stalking</a:t>
            </a:r>
            <a:r>
              <a:rPr lang="es-ES" dirty="0" smtClean="0"/>
              <a:t> o </a:t>
            </a:r>
            <a:r>
              <a:rPr lang="es-ES" dirty="0"/>
              <a:t>a</a:t>
            </a:r>
            <a:r>
              <a:rPr lang="es-ES" dirty="0" smtClean="0"/>
              <a:t>coso virtual: llamadas telefónicas repetidas, </a:t>
            </a:r>
            <a:r>
              <a:rPr lang="es-ES" dirty="0"/>
              <a:t>el </a:t>
            </a:r>
            <a:r>
              <a:rPr lang="es-ES" dirty="0" smtClean="0"/>
              <a:t>envío </a:t>
            </a:r>
            <a:r>
              <a:rPr lang="es-ES" dirty="0"/>
              <a:t>masivo de mensajes </a:t>
            </a:r>
            <a:r>
              <a:rPr lang="es-ES" dirty="0" smtClean="0"/>
              <a:t>de texto, etc.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No está tipificado en </a:t>
            </a:r>
            <a:r>
              <a:rPr lang="es-ES" dirty="0"/>
              <a:t>a</a:t>
            </a:r>
            <a:r>
              <a:rPr lang="es-ES" dirty="0" smtClean="0"/>
              <a:t>rt. 172 </a:t>
            </a:r>
            <a:r>
              <a:rPr lang="es-ES" dirty="0"/>
              <a:t>del </a:t>
            </a:r>
            <a:r>
              <a:rPr lang="es-ES" dirty="0" smtClean="0"/>
              <a:t>Código Penal:</a:t>
            </a:r>
          </a:p>
          <a:p>
            <a:pPr lvl="1">
              <a:spcAft>
                <a:spcPts val="600"/>
              </a:spcAft>
            </a:pPr>
            <a:r>
              <a:rPr lang="es-ES" i="1" dirty="0"/>
              <a:t>“El que, sin estar legítimamente autorizado, impidiere a otro con </a:t>
            </a:r>
            <a:r>
              <a:rPr lang="es-ES" b="1" i="1" dirty="0"/>
              <a:t>violencia</a:t>
            </a:r>
            <a:r>
              <a:rPr lang="es-ES" i="1" dirty="0"/>
              <a:t> hacer lo que la ley no prohíbe, o le compeliere a efectuar lo que no quiere, sea justo o injusto, será castigado con la pena de prisión de seis meses a tres años </a:t>
            </a:r>
            <a:r>
              <a:rPr lang="es-ES" i="1" dirty="0" smtClean="0"/>
              <a:t>...</a:t>
            </a:r>
            <a:r>
              <a:rPr lang="es-ES" i="1" dirty="0"/>
              <a:t>”</a:t>
            </a:r>
            <a:endParaRPr lang="es-ES" i="1" dirty="0" smtClean="0"/>
          </a:p>
          <a:p>
            <a:pPr lvl="1">
              <a:spcAft>
                <a:spcPts val="600"/>
              </a:spcAft>
            </a:pPr>
            <a:r>
              <a:rPr lang="es-ES" i="1" dirty="0" smtClean="0"/>
              <a:t>“El </a:t>
            </a:r>
            <a:r>
              <a:rPr lang="es-ES" i="1" dirty="0"/>
              <a:t>que de modo leve </a:t>
            </a:r>
            <a:r>
              <a:rPr lang="es-ES" b="1" i="1" dirty="0"/>
              <a:t>coaccione</a:t>
            </a:r>
            <a:r>
              <a:rPr lang="es-ES" i="1" dirty="0"/>
              <a:t> a quien sea o haya sido su esposa, o mujer que esté o haya estado ligada a él por una análoga relación de afectividad, aun sin convivencia, será castigado con la pena de prisión de seis meses a un año </a:t>
            </a:r>
            <a:r>
              <a:rPr lang="es-ES" i="1" dirty="0" smtClean="0"/>
              <a:t>...”</a:t>
            </a:r>
            <a:endParaRPr lang="es-ES" i="1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89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Reforma de Código Penal LO 1/2015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s-ES" dirty="0" smtClean="0"/>
              <a:t>Nuevo artículo </a:t>
            </a:r>
            <a:r>
              <a:rPr lang="es-ES" dirty="0"/>
              <a:t>172 </a:t>
            </a:r>
            <a:r>
              <a:rPr lang="es-ES" dirty="0" smtClean="0"/>
              <a:t>ter:</a:t>
            </a:r>
            <a:endParaRPr lang="es-ES" dirty="0"/>
          </a:p>
          <a:p>
            <a:pPr lvl="1">
              <a:spcAft>
                <a:spcPts val="600"/>
              </a:spcAft>
            </a:pPr>
            <a:r>
              <a:rPr lang="es-ES" dirty="0"/>
              <a:t>1. Será castigado con la pena de prisión de tres meses a dos años o multa de seis a veinticuatro meses el que acose a una persona llevando a cabo de forma </a:t>
            </a:r>
            <a:r>
              <a:rPr lang="es-ES" b="1" dirty="0"/>
              <a:t>insistente y reiterada</a:t>
            </a:r>
            <a:r>
              <a:rPr lang="es-ES" dirty="0"/>
              <a:t>, </a:t>
            </a:r>
            <a:r>
              <a:rPr lang="es-ES" dirty="0" smtClean="0"/>
              <a:t>y sin </a:t>
            </a:r>
            <a:r>
              <a:rPr lang="es-ES" dirty="0"/>
              <a:t>estar legítimamente autorizado, alguna de las conductas siguientes y, de este modo</a:t>
            </a:r>
            <a:r>
              <a:rPr lang="es-ES" b="1" dirty="0"/>
              <a:t>, altere gravemente</a:t>
            </a:r>
            <a:r>
              <a:rPr lang="es-ES" dirty="0"/>
              <a:t> el desarrollo de su vida cotidiana</a:t>
            </a:r>
            <a:r>
              <a:rPr lang="es-ES" dirty="0" smtClean="0"/>
              <a:t>: …</a:t>
            </a:r>
            <a:endParaRPr lang="es-ES" dirty="0"/>
          </a:p>
          <a:p>
            <a:pPr lvl="2">
              <a:spcAft>
                <a:spcPts val="600"/>
              </a:spcAft>
            </a:pPr>
            <a:r>
              <a:rPr lang="es-ES" dirty="0" smtClean="0"/>
              <a:t>2</a:t>
            </a:r>
            <a:r>
              <a:rPr lang="es-ES" dirty="0"/>
              <a:t>.º Establezca o intente establecer contacto con ella a través de </a:t>
            </a:r>
            <a:r>
              <a:rPr lang="es-ES" b="1" dirty="0"/>
              <a:t>cualquier medio de comunicación</a:t>
            </a:r>
            <a:r>
              <a:rPr lang="es-ES" dirty="0"/>
              <a:t>, o por medio de terceras personas</a:t>
            </a:r>
            <a:r>
              <a:rPr lang="es-ES" dirty="0" smtClean="0"/>
              <a:t>.</a:t>
            </a:r>
            <a:endParaRPr lang="es-ES" dirty="0"/>
          </a:p>
          <a:p>
            <a:pPr lvl="2">
              <a:spcAft>
                <a:spcPts val="600"/>
              </a:spcAft>
            </a:pPr>
            <a:r>
              <a:rPr lang="es-ES" dirty="0"/>
              <a:t>3.º Mediante el uso indebido de sus </a:t>
            </a:r>
            <a:r>
              <a:rPr lang="es-ES" b="1" dirty="0"/>
              <a:t>datos personales</a:t>
            </a:r>
            <a:r>
              <a:rPr lang="es-ES" dirty="0"/>
              <a:t>, adquiera productos o mercancías, o contrate servicios, o haga que terceras personas se pongan en contacto con </a:t>
            </a:r>
            <a:r>
              <a:rPr lang="es-ES" dirty="0" smtClean="0"/>
              <a:t>ella…</a:t>
            </a:r>
            <a:endParaRPr lang="es-ES" dirty="0"/>
          </a:p>
          <a:p>
            <a:pPr lvl="1">
              <a:spcAft>
                <a:spcPts val="600"/>
              </a:spcAft>
            </a:pPr>
            <a:r>
              <a:rPr lang="es-ES" dirty="0" smtClean="0"/>
              <a:t>2</a:t>
            </a:r>
            <a:r>
              <a:rPr lang="es-ES" dirty="0"/>
              <a:t>. Cuando el ofendido fuere alguna de las personas a las que se refiere el artículo 173.2 (cónyuge o </a:t>
            </a:r>
            <a:r>
              <a:rPr lang="es-ES" dirty="0" smtClean="0"/>
              <a:t>análogo), </a:t>
            </a:r>
            <a:r>
              <a:rPr lang="es-ES" dirty="0"/>
              <a:t>se impondrá una pena de prisión de uno a dos </a:t>
            </a:r>
            <a:r>
              <a:rPr lang="es-ES" dirty="0" smtClean="0"/>
              <a:t>años ...</a:t>
            </a:r>
            <a:endParaRPr lang="es-ES" dirty="0"/>
          </a:p>
          <a:p>
            <a:pPr lvl="1">
              <a:spcAft>
                <a:spcPts val="600"/>
              </a:spcAft>
            </a:pPr>
            <a:r>
              <a:rPr lang="es-ES" dirty="0" smtClean="0"/>
              <a:t>4</a:t>
            </a:r>
            <a:r>
              <a:rPr lang="es-ES" dirty="0"/>
              <a:t>. Los hechos descritos en este artículo sólo serán perseguibles </a:t>
            </a:r>
            <a:r>
              <a:rPr lang="es-ES" b="1" dirty="0"/>
              <a:t>mediante denuncia</a:t>
            </a:r>
            <a:r>
              <a:rPr lang="es-ES" dirty="0"/>
              <a:t> de la persona agraviada o de su representante legal</a:t>
            </a:r>
            <a:r>
              <a:rPr lang="es-ES" dirty="0" smtClean="0"/>
              <a:t>.</a:t>
            </a:r>
            <a:endParaRPr lang="es-ES" dirty="0"/>
          </a:p>
          <a:p>
            <a:pPr lvl="1">
              <a:spcAft>
                <a:spcPts val="600"/>
              </a:spcAft>
            </a:pPr>
            <a:r>
              <a:rPr lang="es-ES" dirty="0"/>
              <a:t>5. En estos casos podrá además imponerse una medida de </a:t>
            </a:r>
            <a:r>
              <a:rPr lang="es-ES" b="1" dirty="0"/>
              <a:t>libertad vigilada</a:t>
            </a:r>
            <a:r>
              <a:rPr lang="es-ES" dirty="0"/>
              <a:t>.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Suplantación de identidad en Internet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s-ES" dirty="0" smtClean="0"/>
              <a:t>No está tipificado en </a:t>
            </a:r>
            <a:r>
              <a:rPr lang="es-ES" dirty="0"/>
              <a:t>a</a:t>
            </a:r>
            <a:r>
              <a:rPr lang="es-ES" dirty="0" smtClean="0"/>
              <a:t>rt. 401 </a:t>
            </a:r>
            <a:r>
              <a:rPr lang="es-ES" dirty="0"/>
              <a:t>del </a:t>
            </a:r>
            <a:r>
              <a:rPr lang="es-ES" dirty="0" smtClean="0"/>
              <a:t>Código Penal:</a:t>
            </a:r>
          </a:p>
          <a:p>
            <a:pPr lvl="1">
              <a:spcAft>
                <a:spcPts val="600"/>
              </a:spcAft>
            </a:pPr>
            <a:r>
              <a:rPr lang="es-ES" i="1" dirty="0"/>
              <a:t>“El que usurpare el estado civil de otro será castigado con la pena de prisión de seis meses a tres </a:t>
            </a:r>
            <a:r>
              <a:rPr lang="es-ES" i="1" dirty="0" smtClean="0"/>
              <a:t>años.”</a:t>
            </a:r>
          </a:p>
          <a:p>
            <a:pPr>
              <a:spcAft>
                <a:spcPts val="600"/>
              </a:spcAft>
            </a:pPr>
            <a:r>
              <a:rPr lang="es-ES" dirty="0"/>
              <a:t>Según la </a:t>
            </a:r>
            <a:r>
              <a:rPr lang="es-ES" dirty="0" smtClean="0"/>
              <a:t>Jurisprudencia, ha </a:t>
            </a:r>
            <a:r>
              <a:rPr lang="es-ES" dirty="0"/>
              <a:t>de existir una </a:t>
            </a:r>
            <a:r>
              <a:rPr lang="es-ES" i="1" dirty="0" smtClean="0"/>
              <a:t>“verdadera </a:t>
            </a:r>
            <a:r>
              <a:rPr lang="es-ES" i="1" dirty="0"/>
              <a:t>suplantación de identidad, que no se limite al nombre, sino a todas las características o datos que integran la identidad de una persona, en la que el suplantador asuma como propia y excluyente una identidad </a:t>
            </a:r>
            <a:r>
              <a:rPr lang="es-ES" i="1" dirty="0" smtClean="0"/>
              <a:t>ajena”</a:t>
            </a:r>
            <a:r>
              <a:rPr lang="es-ES" dirty="0" smtClean="0"/>
              <a:t>.</a:t>
            </a:r>
            <a:endParaRPr lang="es-ES" dirty="0"/>
          </a:p>
          <a:p>
            <a:pPr>
              <a:spcAft>
                <a:spcPts val="600"/>
              </a:spcAft>
            </a:pPr>
            <a:r>
              <a:rPr lang="es-ES" dirty="0" smtClean="0"/>
              <a:t>En base a ello, </a:t>
            </a:r>
            <a:r>
              <a:rPr lang="es-ES" dirty="0"/>
              <a:t>no comete </a:t>
            </a:r>
            <a:r>
              <a:rPr lang="es-ES" dirty="0" smtClean="0"/>
              <a:t>delito: </a:t>
            </a:r>
          </a:p>
          <a:p>
            <a:pPr lvl="1">
              <a:spcAft>
                <a:spcPts val="600"/>
              </a:spcAft>
            </a:pPr>
            <a:r>
              <a:rPr lang="es-ES" dirty="0" smtClean="0"/>
              <a:t>el </a:t>
            </a:r>
            <a:r>
              <a:rPr lang="es-ES" dirty="0"/>
              <a:t>que se limita a una ficción esporádica, </a:t>
            </a:r>
            <a:endParaRPr lang="es-ES" dirty="0" smtClean="0"/>
          </a:p>
          <a:p>
            <a:pPr lvl="1">
              <a:spcAft>
                <a:spcPts val="600"/>
              </a:spcAft>
            </a:pPr>
            <a:r>
              <a:rPr lang="es-ES" dirty="0" smtClean="0"/>
              <a:t>ni </a:t>
            </a:r>
            <a:r>
              <a:rPr lang="es-ES" dirty="0"/>
              <a:t>quién se hace pasar por otro en un momento determinado y para un acto concreto con la finalidad  de disfrazar su propia </a:t>
            </a:r>
            <a:r>
              <a:rPr lang="es-ES" dirty="0" smtClean="0"/>
              <a:t>identidad.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No se prevé en la Reforma del 2015.</a:t>
            </a:r>
            <a:endParaRPr lang="es-ES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Pintos &amp; </a:t>
            </a:r>
            <a:r>
              <a:rPr lang="en-US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79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57224" y="3558605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¡MUCHAS GRACIAS!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9512" y="4797152"/>
            <a:ext cx="352839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1600" b="1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Victor </a:t>
            </a:r>
            <a:r>
              <a:rPr lang="es-ES" sz="1600" b="1" dirty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Salgado </a:t>
            </a:r>
            <a:r>
              <a:rPr lang="es-ES" sz="1600" b="1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Seguín</a:t>
            </a:r>
          </a:p>
          <a:p>
            <a:pPr algn="ctr">
              <a:spcAft>
                <a:spcPts val="300"/>
              </a:spcAft>
            </a:pPr>
            <a:r>
              <a:rPr lang="es-ES" sz="1600" dirty="0" err="1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vsalgado@pintos-salgado.com</a:t>
            </a:r>
            <a:endParaRPr lang="es-ES" sz="1600" dirty="0" smtClean="0">
              <a:solidFill>
                <a:srgbClr val="32332D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s-ES" sz="1600" dirty="0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s-ES" sz="1600" dirty="0" err="1" smtClean="0">
                <a:solidFill>
                  <a:srgbClr val="32332D"/>
                </a:solidFill>
                <a:latin typeface="Arial" pitchFamily="34" charset="0"/>
                <a:cs typeface="Arial" pitchFamily="34" charset="0"/>
              </a:rPr>
              <a:t>abonauta</a:t>
            </a:r>
            <a:endParaRPr lang="es-ES" sz="1600" dirty="0">
              <a:solidFill>
                <a:srgbClr val="3233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Log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2746"/>
            <a:ext cx="547808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6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s-ES_tradnl" dirty="0"/>
              <a:t>Esferas de Protección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1089422" y="1285875"/>
          <a:ext cx="7179469" cy="503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6F324-5FA4-3144-9C10-68F33F1A4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626F324-5FA4-3144-9C10-68F33F1A4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626F324-5FA4-3144-9C10-68F33F1A4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4626F324-5FA4-3144-9C10-68F33F1A4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C30AA0-2851-D341-AAF2-5E64F6C0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BC30AA0-2851-D341-AAF2-5E64F6C0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7BC30AA0-2851-D341-AAF2-5E64F6C0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7BC30AA0-2851-D341-AAF2-5E64F6C09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68986-EB89-5246-BC25-AB2F10F6E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45768986-EB89-5246-BC25-AB2F10F6E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5768986-EB89-5246-BC25-AB2F10F6E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5768986-EB89-5246-BC25-AB2F10F6E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 rev="1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Century Gothic" charset="0"/>
                <a:ea typeface="ヒラギノ明朝 ProN W6" charset="0"/>
                <a:cs typeface="ヒラギノ明朝 ProN W6" charset="0"/>
              </a:rPr>
              <a:t>Art. 18 de la Constitución</a:t>
            </a:r>
            <a:endParaRPr lang="es-ES">
              <a:latin typeface="Century Gothic" charset="0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8064896" cy="4353347"/>
          </a:xfrm>
        </p:spPr>
        <p:txBody>
          <a:bodyPr/>
          <a:lstStyle/>
          <a:p>
            <a:pPr marL="457200" indent="-457200" algn="just" eaLnBrk="1" hangingPunct="1">
              <a:spcBef>
                <a:spcPct val="35000"/>
              </a:spcBef>
              <a:spcAft>
                <a:spcPts val="2808"/>
              </a:spcAft>
              <a:buFont typeface="Symbol" charset="0"/>
              <a:buAutoNum type="arabicPeriod"/>
            </a:pPr>
            <a:r>
              <a:rPr lang="es-ES_tradnl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Se </a:t>
            </a:r>
            <a:r>
              <a:rPr lang="es-ES_tradnl" dirty="0">
                <a:latin typeface="Century Gothic" charset="0"/>
                <a:ea typeface="ヒラギノ明朝 ProN W3" charset="0"/>
                <a:cs typeface="ヒラギノ明朝 ProN W3" charset="0"/>
              </a:rPr>
              <a:t>garantiza el derecho al </a:t>
            </a:r>
            <a:r>
              <a:rPr lang="es-ES_tradnl" b="1" dirty="0">
                <a:latin typeface="Century Gothic" charset="0"/>
                <a:ea typeface="ヒラギノ明朝 ProN W3" charset="0"/>
                <a:cs typeface="ヒラギノ明朝 ProN W3" charset="0"/>
              </a:rPr>
              <a:t>honor, a la intimidad personal y familiar y a la propia imagen</a:t>
            </a:r>
            <a:r>
              <a:rPr lang="es-ES_tradnl" dirty="0">
                <a:latin typeface="Century Gothic" charset="0"/>
                <a:ea typeface="ヒラギノ明朝 ProN W3" charset="0"/>
                <a:cs typeface="ヒラギノ明朝 ProN W3" charset="0"/>
              </a:rPr>
              <a:t>. </a:t>
            </a:r>
            <a:endParaRPr lang="es-ES_tradnl" dirty="0" smtClean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 marL="0" indent="0" algn="just" eaLnBrk="1" hangingPunct="1">
              <a:spcBef>
                <a:spcPct val="35000"/>
              </a:spcBef>
              <a:spcAft>
                <a:spcPts val="2808"/>
              </a:spcAft>
              <a:buNone/>
            </a:pPr>
            <a:r>
              <a:rPr lang="es-ES_tradnl" dirty="0" smtClean="0">
                <a:latin typeface="Century Gothic" charset="0"/>
                <a:ea typeface="ヒラギノ明朝 ProN W3" charset="0"/>
                <a:cs typeface="ヒラギノ明朝 ProN W3" charset="0"/>
              </a:rPr>
              <a:t>(</a:t>
            </a:r>
            <a:r>
              <a:rPr lang="es-ES_tradnl" dirty="0">
                <a:latin typeface="Century Gothic" charset="0"/>
                <a:ea typeface="ヒラギノ明朝 ProN W3" charset="0"/>
                <a:cs typeface="ヒラギノ明朝 ProN W3" charset="0"/>
              </a:rPr>
              <a:t>...)</a:t>
            </a:r>
          </a:p>
          <a:p>
            <a:pPr algn="just" eaLnBrk="1" hangingPunct="1">
              <a:spcBef>
                <a:spcPct val="35000"/>
              </a:spcBef>
              <a:spcAft>
                <a:spcPts val="2808"/>
              </a:spcAft>
              <a:buFont typeface="Symbol" charset="0"/>
              <a:buNone/>
            </a:pPr>
            <a:r>
              <a:rPr lang="es-ES_tradnl" dirty="0">
                <a:latin typeface="Century Gothic" charset="0"/>
                <a:ea typeface="ヒラギノ明朝 ProN W3" charset="0"/>
                <a:cs typeface="ヒラギノ明朝 ProN W3" charset="0"/>
              </a:rPr>
              <a:t>4. La ley limitará el uso de la </a:t>
            </a:r>
            <a:r>
              <a:rPr lang="es-ES_tradnl" b="1" dirty="0">
                <a:latin typeface="Century Gothic" charset="0"/>
                <a:ea typeface="ヒラギノ明朝 ProN W3" charset="0"/>
                <a:cs typeface="ヒラギノ明朝 ProN W3" charset="0"/>
              </a:rPr>
              <a:t>informática</a:t>
            </a:r>
            <a:r>
              <a:rPr lang="es-ES_tradnl" dirty="0">
                <a:latin typeface="Century Gothic" charset="0"/>
                <a:ea typeface="ヒラギノ明朝 ProN W3" charset="0"/>
                <a:cs typeface="ヒラギノ明朝 ProN W3" charset="0"/>
              </a:rPr>
              <a:t> para garantizar el honor y la intimidad personal y familiar de los ciudadanos y el pleno ejercicio de sus derechos.</a:t>
            </a:r>
            <a:endParaRPr lang="es-ES" dirty="0">
              <a:latin typeface="Century Goth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entury Gothic" charset="0"/>
                <a:ea typeface="ヒラギノ明朝 ProN W6" charset="0"/>
                <a:cs typeface="ヒラギノ明朝 ProN W6" charset="0"/>
              </a:rPr>
              <a:t>Propia imagen - Ley </a:t>
            </a:r>
            <a:r>
              <a:rPr lang="es-ES_tradnl" dirty="0">
                <a:latin typeface="Century Gothic" charset="0"/>
                <a:ea typeface="ヒラギノ明朝 ProN W6" charset="0"/>
                <a:cs typeface="ヒラギノ明朝 ProN W6" charset="0"/>
              </a:rPr>
              <a:t>Orgánica 1/1982</a:t>
            </a:r>
          </a:p>
        </p:txBody>
      </p:sp>
      <p:sp>
        <p:nvSpPr>
          <p:cNvPr id="27136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s-ES" sz="2000" b="1" dirty="0">
                <a:latin typeface="Century Gothic" charset="0"/>
                <a:ea typeface="ヒラギノ明朝 ProN W3" charset="0"/>
                <a:cs typeface="ヒラギノ明朝 ProN W3" charset="0"/>
              </a:rPr>
              <a:t>Artículo Octavo.</a:t>
            </a:r>
            <a:r>
              <a:rPr lang="es-ES" sz="2000" dirty="0">
                <a:latin typeface="Century Gothic" charset="0"/>
                <a:ea typeface="ヒラギノ明朝 ProN W3" charset="0"/>
                <a:cs typeface="ヒラギノ明朝 ProN W3" charset="0"/>
              </a:rPr>
              <a:t> </a:t>
            </a:r>
            <a:endParaRPr lang="es-ES_tradnl" sz="2000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>
              <a:spcAft>
                <a:spcPts val="1800"/>
              </a:spcAft>
            </a:pPr>
            <a:r>
              <a:rPr lang="es-ES" sz="2000" dirty="0">
                <a:latin typeface="Century Gothic" charset="0"/>
                <a:ea typeface="ヒラギノ明朝 ProN W3" charset="0"/>
                <a:cs typeface="ヒラギノ明朝 ProN W3" charset="0"/>
              </a:rPr>
              <a:t>Uno. No se reputará, con carácter general, intromisiones ilegítimas las actuaciones autorizadas o acordadas por la Autoridad competente de acuerdo con la Ley, ni </a:t>
            </a:r>
            <a:r>
              <a:rPr lang="es-ES" sz="2000" b="1" dirty="0">
                <a:latin typeface="Century Gothic" charset="0"/>
                <a:ea typeface="ヒラギノ明朝 ProN W3" charset="0"/>
                <a:cs typeface="ヒラギノ明朝 ProN W3" charset="0"/>
              </a:rPr>
              <a:t>cuando predomine un interés histórico, científico o cultural relevante</a:t>
            </a:r>
            <a:r>
              <a:rPr lang="es-ES" sz="2000" dirty="0">
                <a:latin typeface="Century Gothic" charset="0"/>
                <a:ea typeface="ヒラギノ明朝 ProN W3" charset="0"/>
                <a:cs typeface="ヒラギノ明朝 ProN W3" charset="0"/>
              </a:rPr>
              <a:t>.</a:t>
            </a:r>
            <a:endParaRPr lang="es-ES_tradnl" sz="2000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>
              <a:spcAft>
                <a:spcPts val="1800"/>
              </a:spcAft>
            </a:pPr>
            <a:r>
              <a:rPr lang="es-ES" sz="2000" dirty="0">
                <a:latin typeface="Century Gothic" charset="0"/>
                <a:ea typeface="ヒラギノ明朝 ProN W3" charset="0"/>
                <a:cs typeface="ヒラギノ明朝 ProN W3" charset="0"/>
              </a:rPr>
              <a:t>Dos. En particular, el </a:t>
            </a:r>
            <a:r>
              <a:rPr lang="es-ES" sz="2000" b="1" dirty="0">
                <a:latin typeface="Century Gothic" charset="0"/>
                <a:ea typeface="ヒラギノ明朝 ProN W3" charset="0"/>
                <a:cs typeface="ヒラギノ明朝 ProN W3" charset="0"/>
              </a:rPr>
              <a:t>derecho a la propia imagen</a:t>
            </a:r>
            <a:r>
              <a:rPr lang="es-ES" sz="2000" dirty="0">
                <a:latin typeface="Century Gothic" charset="0"/>
                <a:ea typeface="ヒラギノ明朝 ProN W3" charset="0"/>
                <a:cs typeface="ヒラギノ明朝 ProN W3" charset="0"/>
              </a:rPr>
              <a:t> no impedirá:</a:t>
            </a:r>
            <a:endParaRPr lang="es-ES_tradnl" sz="2000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 lvl="1">
              <a:spcAft>
                <a:spcPts val="1800"/>
              </a:spcAft>
            </a:pP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c) La </a:t>
            </a:r>
            <a:r>
              <a:rPr lang="es-ES" b="1" dirty="0">
                <a:latin typeface="Century Gothic" charset="0"/>
                <a:ea typeface="ヒラギノ明朝 ProN W3" charset="0"/>
                <a:cs typeface="ヒラギノ明朝 ProN W3" charset="0"/>
              </a:rPr>
              <a:t>información gráfica sobre un suceso o acaecimiento público</a:t>
            </a: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 cuando la </a:t>
            </a:r>
            <a:r>
              <a:rPr lang="es-ES" b="1" dirty="0">
                <a:latin typeface="Century Gothic" charset="0"/>
                <a:ea typeface="ヒラギノ明朝 ProN W3" charset="0"/>
                <a:cs typeface="ヒラギノ明朝 ProN W3" charset="0"/>
              </a:rPr>
              <a:t>imagen de una persona determinada aparezca como meramente accesoria</a:t>
            </a:r>
            <a:r>
              <a:rPr lang="es-ES" dirty="0">
                <a:latin typeface="Century Gothic" charset="0"/>
                <a:ea typeface="ヒラギノ明朝 ProN W3" charset="0"/>
                <a:cs typeface="ヒラギノ明朝 ProN W3" charset="0"/>
              </a:rPr>
              <a:t>.</a:t>
            </a:r>
            <a:endParaRPr lang="es-ES_tradnl" dirty="0">
              <a:latin typeface="Century Gothic" charset="0"/>
              <a:ea typeface="ヒラギノ明朝 ProN W3" charset="0"/>
              <a:cs typeface="ヒラギノ明朝 ProN W3" charset="0"/>
            </a:endParaRPr>
          </a:p>
          <a:p>
            <a:pPr>
              <a:spcAft>
                <a:spcPts val="1800"/>
              </a:spcAft>
            </a:pPr>
            <a:endParaRPr lang="es-ES_tradnl" sz="2000" dirty="0">
              <a:latin typeface="Century Gothic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Derechos del Menor de Edad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i="1" dirty="0" smtClean="0"/>
              <a:t>Art. 4 de la Ley </a:t>
            </a:r>
            <a:r>
              <a:rPr lang="es-ES" i="1" dirty="0"/>
              <a:t>Orgánica 1/1996, de 15 de enero, de protección jurídica del menor</a:t>
            </a:r>
            <a:r>
              <a:rPr lang="es-ES" i="1" dirty="0" smtClean="0"/>
              <a:t>:</a:t>
            </a:r>
            <a:endParaRPr lang="es-ES" dirty="0"/>
          </a:p>
          <a:p>
            <a:pPr lvl="1"/>
            <a:r>
              <a:rPr lang="es-ES" sz="2400" i="1" dirty="0" smtClean="0"/>
              <a:t>2. La </a:t>
            </a:r>
            <a:r>
              <a:rPr lang="es-ES" sz="2400" i="1" dirty="0"/>
              <a:t>difusión de </a:t>
            </a:r>
            <a:r>
              <a:rPr lang="es-ES" sz="2400" b="1" i="1" dirty="0"/>
              <a:t>información</a:t>
            </a:r>
            <a:r>
              <a:rPr lang="es-ES" sz="2400" i="1" dirty="0"/>
              <a:t> o la utilización de </a:t>
            </a:r>
            <a:r>
              <a:rPr lang="es-ES" sz="2400" b="1" i="1" dirty="0"/>
              <a:t>imágenes o nombre</a:t>
            </a:r>
            <a:r>
              <a:rPr lang="es-ES" sz="2400" i="1" dirty="0"/>
              <a:t> de los menores en los medios de comunicación que puedan implicar una intromisión ilegítima en su intimidad, honra o reputación, o que sea contraria a sus intereses, determinará la intervención del </a:t>
            </a:r>
            <a:r>
              <a:rPr lang="es-ES" sz="2400" b="1" i="1" dirty="0"/>
              <a:t>Ministerio </a:t>
            </a:r>
            <a:r>
              <a:rPr lang="es-ES" sz="2400" b="1" i="1" dirty="0" smtClean="0"/>
              <a:t>Fiscal</a:t>
            </a:r>
            <a:endParaRPr lang="es-ES" sz="2400" b="1" i="1" dirty="0"/>
          </a:p>
          <a:p>
            <a:pPr lvl="1"/>
            <a:r>
              <a:rPr lang="es-ES" sz="2400" i="1" dirty="0"/>
              <a:t>3. Se considera intromisión ilegítima </a:t>
            </a:r>
            <a:r>
              <a:rPr lang="es-ES" sz="2400" i="1" dirty="0" smtClean="0"/>
              <a:t>(…), </a:t>
            </a:r>
            <a:r>
              <a:rPr lang="es-ES" sz="2400" i="1" dirty="0"/>
              <a:t>cualquier utilización de su imagen o su nombre en los medios de comunicación que pueda implicar </a:t>
            </a:r>
            <a:r>
              <a:rPr lang="es-ES" sz="2400" b="1" i="1" dirty="0"/>
              <a:t>menoscabo de su honra o reputación</a:t>
            </a:r>
            <a:r>
              <a:rPr lang="es-ES" sz="2400" i="1" dirty="0"/>
              <a:t>, o que sea contraria a sus intereses </a:t>
            </a:r>
            <a:r>
              <a:rPr lang="es-ES" sz="2400" b="1" i="1" dirty="0"/>
              <a:t>incluso si consta el consentimiento </a:t>
            </a:r>
            <a:r>
              <a:rPr lang="es-ES" sz="2400" i="1" dirty="0"/>
              <a:t>del menor o de sus representantes </a:t>
            </a:r>
            <a:r>
              <a:rPr lang="es-ES" sz="2400" i="1" dirty="0" smtClean="0"/>
              <a:t>legales.</a:t>
            </a:r>
            <a:endParaRPr lang="es-ES" sz="2400" i="1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3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_tradnl" dirty="0"/>
              <a:t>Una privacidad, dos sistemas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75" y="1446608"/>
            <a:ext cx="3641080" cy="4502671"/>
          </a:xfrm>
          <a:prstGeom prst="rect">
            <a:avLst/>
          </a:prstGeom>
          <a:blipFill rotWithShape="1">
            <a:blip r:embed="rId2">
              <a:alphaModFix amt="45000"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621" indent="-342621" algn="ctr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defRPr/>
            </a:pP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Privacy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: EE.UU.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 es un derecho constitucional: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Definido poco a poco por la doctrina y la </a:t>
            </a:r>
            <a:r>
              <a:rPr lang="es-ES_tradnl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jurispudencia</a:t>
            </a:r>
            <a:endParaRPr lang="es-ES_tradnl" sz="17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“</a:t>
            </a:r>
            <a:r>
              <a:rPr lang="es-ES_tradnl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The</a:t>
            </a: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 </a:t>
            </a:r>
            <a:r>
              <a:rPr lang="es-ES_tradnl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right</a:t>
            </a: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 </a:t>
            </a:r>
            <a:r>
              <a:rPr lang="es-ES_tradnl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to</a:t>
            </a: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 be </a:t>
            </a:r>
            <a:r>
              <a:rPr lang="es-ES_tradnl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let</a:t>
            </a: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 </a:t>
            </a:r>
            <a:r>
              <a:rPr lang="es-ES_tradnl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alone</a:t>
            </a: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”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 hay Ley de protección de datos federal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“Políticas de Privacidad”: El dueño de los datos es la empresa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6924" y="1446608"/>
            <a:ext cx="3740423" cy="4502671"/>
          </a:xfrm>
          <a:prstGeom prst="rect">
            <a:avLst/>
          </a:prstGeom>
          <a:blipFill rotWithShape="1">
            <a:blip r:embed="rId3">
              <a:alphaModFix amt="45000"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621" indent="-342621" algn="ctr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Privacidad: U.E.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Es un derecho constitucional distinto de la intimidad.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Es el derecho a la protección de datos personales.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Hay Directiva Europea de Protección de Datos y LOPD</a:t>
            </a: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Requisitos y sanciones.</a:t>
            </a:r>
            <a:endParaRPr lang="es-ES_tradnl" sz="2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  <a:p>
            <a:pPr marL="342621" indent="-342621">
              <a:spcBef>
                <a:spcPct val="50000"/>
              </a:spcBef>
              <a:spcAft>
                <a:spcPct val="50000"/>
              </a:spcAft>
              <a:buClr>
                <a:schemeClr val="tx2"/>
              </a:buClr>
              <a:buSzPct val="90000"/>
              <a:buFont typeface="Symbol" charset="0"/>
              <a:buChar char="¨"/>
              <a:defRPr/>
            </a:pPr>
            <a:r>
              <a:rPr lang="es-ES_tradnl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El dueño de los datos es la persona.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>
                <a:latin typeface="Century Gothic" pitchFamily="34" charset="0"/>
                <a:ea typeface="ヒラギノ明朝 ProN W6" pitchFamily="-84" charset="-128"/>
              </a:rPr>
              <a:t>La mayor mentira de Internet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 bwMode="auto">
          <a:xfrm>
            <a:off x="928688" y="1446213"/>
            <a:ext cx="7358062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pPr marL="617538" indent="-350838" algn="ctr" eaLnBrk="0" hangingPunct="0">
              <a:spcBef>
                <a:spcPts val="1400"/>
              </a:spcBef>
              <a:buSzPct val="74000"/>
            </a:pPr>
            <a:r>
              <a:rPr lang="es-ES_tradnl" altLang="es-ES" sz="3400" i="1">
                <a:latin typeface="Century Gothic" pitchFamily="34" charset="0"/>
                <a:ea typeface="ヒラギノ明朝 ProN W3" pitchFamily="-84" charset="-128"/>
                <a:sym typeface="Century Gothic" pitchFamily="34" charset="0"/>
              </a:rPr>
              <a:t>“</a:t>
            </a:r>
            <a:r>
              <a:rPr lang="es-ES_tradnl" sz="3400" i="1">
                <a:latin typeface="Century Gothic" pitchFamily="34" charset="0"/>
                <a:ea typeface="ヒラギノ明朝 ProN W3" pitchFamily="-84" charset="-128"/>
                <a:sym typeface="Century Gothic" pitchFamily="34" charset="0"/>
              </a:rPr>
              <a:t>He leído atentamente y acepto las condiciones de uso</a:t>
            </a:r>
            <a:r>
              <a:rPr lang="es-ES_tradnl" altLang="es-ES" sz="3400" i="1">
                <a:latin typeface="Century Gothic" pitchFamily="34" charset="0"/>
                <a:ea typeface="ヒラギノ明朝 ProN W3" pitchFamily="-84" charset="-128"/>
                <a:sym typeface="Century Gothic" pitchFamily="34" charset="0"/>
              </a:rPr>
              <a:t>”</a:t>
            </a:r>
            <a:endParaRPr lang="es-ES_tradnl" sz="3400" i="1">
              <a:latin typeface="Century Gothic" pitchFamily="34" charset="0"/>
              <a:ea typeface="ヒラギノ明朝 ProN W3" pitchFamily="-84" charset="-128"/>
              <a:sym typeface="Century Gothic" pitchFamily="34" charset="0"/>
            </a:endParaRPr>
          </a:p>
          <a:p>
            <a:pPr marL="617538" indent="-350838" algn="ctr" eaLnBrk="0" hangingPunct="0">
              <a:spcBef>
                <a:spcPts val="1400"/>
              </a:spcBef>
              <a:buSzPct val="74000"/>
            </a:pPr>
            <a:r>
              <a:rPr lang="es-ES_tradnl" sz="2500" i="1">
                <a:latin typeface="Century Gothic" pitchFamily="34" charset="0"/>
                <a:ea typeface="ヒラギノ明朝 ProN W3" pitchFamily="-84" charset="-128"/>
                <a:sym typeface="Century Gothic" pitchFamily="34" charset="0"/>
              </a:rPr>
              <a:t>;-)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5956300" y="6292850"/>
            <a:ext cx="289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100">
                <a:sym typeface="Arial" pitchFamily="34" charset="0"/>
              </a:rPr>
              <a:t> </a:t>
            </a: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5956101" y="6293197"/>
            <a:ext cx="2893219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r>
              <a:rPr lang="en-US" sz="1100" dirty="0">
                <a:latin typeface="Arial" charset="0"/>
                <a:cs typeface="Arial" charset="0"/>
                <a:sym typeface="Arial" charset="0"/>
              </a:rPr>
              <a:t>Copyright © </a:t>
            </a:r>
            <a:r>
              <a:rPr lang="es-ES_tradnl" sz="1100" dirty="0">
                <a:latin typeface="Arial" charset="0"/>
                <a:cs typeface="Arial" charset="0"/>
                <a:sym typeface="Arial" charset="0"/>
              </a:rPr>
              <a:t>Pintos &amp; </a:t>
            </a:r>
            <a:r>
              <a:rPr lang="es-ES_tradnl" sz="1100" dirty="0" smtClean="0">
                <a:latin typeface="Arial" charset="0"/>
                <a:cs typeface="Arial" charset="0"/>
                <a:sym typeface="Arial" charset="0"/>
              </a:rPr>
              <a:t>Salgado, 2015</a:t>
            </a:r>
            <a:endParaRPr lang="en-US" sz="11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35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82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3411</Words>
  <Application>Microsoft Office PowerPoint</Application>
  <PresentationFormat>Presentación en pantalla (4:3)</PresentationFormat>
  <Paragraphs>226</Paragraphs>
  <Slides>39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Web 2.0</vt:lpstr>
      <vt:lpstr>¿Por qué son gratis?</vt:lpstr>
      <vt:lpstr>Esferas de Protección</vt:lpstr>
      <vt:lpstr>Art. 18 de la Constitución</vt:lpstr>
      <vt:lpstr>Propia imagen - Ley Orgánica 1/1982</vt:lpstr>
      <vt:lpstr>Derechos del Menor de Edad</vt:lpstr>
      <vt:lpstr>Una privacidad, dos sistemas</vt:lpstr>
      <vt:lpstr>La mayor mentira de Internet</vt:lpstr>
      <vt:lpstr>Condiciones de Google</vt:lpstr>
      <vt:lpstr>Recogida de Datos en Google</vt:lpstr>
      <vt:lpstr>Privacidad en Facebook</vt:lpstr>
      <vt:lpstr>Condiciones de Facebook</vt:lpstr>
      <vt:lpstr>Facebook: privacidad inicial </vt:lpstr>
      <vt:lpstr>En Europa, la cosa cambia</vt:lpstr>
      <vt:lpstr>Principios Básicos LOPD</vt:lpstr>
      <vt:lpstr>Consentimiento de menores</vt:lpstr>
      <vt:lpstr>La 2ª mayor mentira de Internet</vt:lpstr>
      <vt:lpstr>¿Cuántos amigos tienes?</vt:lpstr>
      <vt:lpstr>Criminalidad Informática</vt:lpstr>
      <vt:lpstr>Obtención de evidencias</vt:lpstr>
      <vt:lpstr>Complejidad Técnica</vt:lpstr>
      <vt:lpstr>Determinación del sujeto</vt:lpstr>
      <vt:lpstr>Conexión de Causalidad</vt:lpstr>
      <vt:lpstr>Grupos Especializados</vt:lpstr>
      <vt:lpstr>Pericial Informática Forense</vt:lpstr>
      <vt:lpstr>Código Penal de 1995</vt:lpstr>
      <vt:lpstr>Contenidos Ilícitos en Redes</vt:lpstr>
      <vt:lpstr>Reforma 2010</vt:lpstr>
      <vt:lpstr>Delitos contra el Honor</vt:lpstr>
      <vt:lpstr>Delitos contra la Intimidad (I)</vt:lpstr>
      <vt:lpstr>Delitos contra la Intimidad (II)</vt:lpstr>
      <vt:lpstr>¿Imágenes captadas con consentimiento?</vt:lpstr>
      <vt:lpstr>Ciberamenazas graves</vt:lpstr>
      <vt:lpstr>Ciberamenazas leves</vt:lpstr>
      <vt:lpstr>Ciberacoso</vt:lpstr>
      <vt:lpstr>Reforma de Código Penal LO 1/2015</vt:lpstr>
      <vt:lpstr>Suplantación de identidad en Internet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</dc:creator>
  <cp:lastModifiedBy>Jose</cp:lastModifiedBy>
  <cp:revision>132</cp:revision>
  <dcterms:created xsi:type="dcterms:W3CDTF">2014-05-22T08:59:13Z</dcterms:created>
  <dcterms:modified xsi:type="dcterms:W3CDTF">2015-04-30T14:11:57Z</dcterms:modified>
</cp:coreProperties>
</file>